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3"/>
  </p:notes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rimo" charset="1" panose="020B0604020202020204"/>
      <p:regular r:id="rId16"/>
    </p:embeddedFont>
    <p:embeddedFont>
      <p:font typeface="Source Serif Pro" charset="1" panose="02040603050405020204"/>
      <p:regular r:id="rId17"/>
    </p:embeddedFont>
    <p:embeddedFont>
      <p:font typeface="Source Serif Pro Bold" charset="1" panose="02040803050405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notesMasters/notesMaster1.xml" Type="http://schemas.openxmlformats.org/officeDocument/2006/relationships/notesMaster"/><Relationship Id="rId14" Target="theme/theme2.xml" Type="http://schemas.openxmlformats.org/officeDocument/2006/relationships/theme"/><Relationship Id="rId15" Target="notesSlides/notesSlide1.xml" Type="http://schemas.openxmlformats.org/officeDocument/2006/relationships/notesSlide"/><Relationship Id="rId16" Target="fonts/font16.fntdata" Type="http://schemas.openxmlformats.org/officeDocument/2006/relationships/font"/><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notesSlides/notesSlide3.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http://kaggle.com" TargetMode="External" Type="http://schemas.openxmlformats.org/officeDocument/2006/relationships/hyperlink"/><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3482727"/>
            <a:ext cx="9445526" cy="1829097"/>
          </a:xfrm>
          <a:prstGeom prst="rect">
            <a:avLst/>
          </a:prstGeom>
        </p:spPr>
        <p:txBody>
          <a:bodyPr anchor="t" rtlCol="false" tIns="0" lIns="0" bIns="0" rIns="0">
            <a:spAutoFit/>
          </a:bodyPr>
          <a:lstStyle/>
          <a:p>
            <a:pPr algn="l">
              <a:lnSpc>
                <a:spcPts val="6937"/>
              </a:lnSpc>
            </a:pPr>
            <a:r>
              <a:rPr lang="en-US" sz="5562">
                <a:solidFill>
                  <a:srgbClr val="201B18"/>
                </a:solidFill>
                <a:latin typeface="Arimo"/>
                <a:ea typeface="Arimo"/>
                <a:cs typeface="Arimo"/>
                <a:sym typeface="Arimo"/>
              </a:rPr>
              <a:t>Heart Disease Prediction using Logistic Regression</a:t>
            </a:r>
          </a:p>
        </p:txBody>
      </p:sp>
      <p:sp>
        <p:nvSpPr>
          <p:cNvPr name="TextBox 9" id="9"/>
          <p:cNvSpPr txBox="true"/>
          <p:nvPr/>
        </p:nvSpPr>
        <p:spPr>
          <a:xfrm rot="0">
            <a:off x="7850237" y="5387131"/>
            <a:ext cx="4452194" cy="481012"/>
          </a:xfrm>
          <a:prstGeom prst="rect">
            <a:avLst/>
          </a:prstGeom>
        </p:spPr>
        <p:txBody>
          <a:bodyPr anchor="t" rtlCol="false" tIns="0" lIns="0" bIns="0" rIns="0">
            <a:spAutoFit/>
          </a:bodyPr>
          <a:lstStyle/>
          <a:p>
            <a:pPr algn="l">
              <a:lnSpc>
                <a:spcPts val="3437"/>
              </a:lnSpc>
            </a:pPr>
            <a:r>
              <a:rPr lang="en-US" sz="2750">
                <a:solidFill>
                  <a:srgbClr val="201B18"/>
                </a:solidFill>
                <a:latin typeface="Arimo"/>
                <a:ea typeface="Arimo"/>
                <a:cs typeface="Arimo"/>
                <a:sym typeface="Arimo"/>
              </a:rPr>
              <a:t>Machine Learning Project</a:t>
            </a:r>
          </a:p>
        </p:txBody>
      </p:sp>
      <p:sp>
        <p:nvSpPr>
          <p:cNvPr name="TextBox 10" id="10"/>
          <p:cNvSpPr txBox="true"/>
          <p:nvPr/>
        </p:nvSpPr>
        <p:spPr>
          <a:xfrm rot="0">
            <a:off x="7850237" y="6207621"/>
            <a:ext cx="9445526" cy="539354"/>
          </a:xfrm>
          <a:prstGeom prst="rect">
            <a:avLst/>
          </a:prstGeom>
        </p:spPr>
        <p:txBody>
          <a:bodyPr anchor="t" rtlCol="false" tIns="0" lIns="0" bIns="0" rIns="0">
            <a:spAutoFit/>
          </a:bodyPr>
          <a:lstStyle/>
          <a:p>
            <a:pPr algn="l">
              <a:lnSpc>
                <a:spcPts val="3562"/>
              </a:lnSpc>
            </a:pPr>
            <a:r>
              <a:rPr lang="en-US" sz="2187">
                <a:solidFill>
                  <a:srgbClr val="504C49"/>
                </a:solidFill>
                <a:latin typeface="Source Serif Pro"/>
                <a:ea typeface="Source Serif Pro"/>
                <a:cs typeface="Source Serif Pro"/>
                <a:sym typeface="Source Serif Pro"/>
              </a:rPr>
              <a:t>Sushant Ratawa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939552"/>
            <a:ext cx="9445526" cy="1553766"/>
          </a:xfrm>
          <a:prstGeom prst="rect">
            <a:avLst/>
          </a:prstGeom>
        </p:spPr>
        <p:txBody>
          <a:bodyPr anchor="t" rtlCol="false" tIns="0" lIns="0" bIns="0" rIns="0">
            <a:spAutoFit/>
          </a:bodyPr>
          <a:lstStyle/>
          <a:p>
            <a:pPr algn="l">
              <a:lnSpc>
                <a:spcPts val="5874"/>
              </a:lnSpc>
            </a:pPr>
            <a:r>
              <a:rPr lang="en-US" sz="4687">
                <a:solidFill>
                  <a:srgbClr val="201B18"/>
                </a:solidFill>
                <a:latin typeface="Arimo"/>
                <a:ea typeface="Arimo"/>
                <a:cs typeface="Arimo"/>
                <a:sym typeface="Arimo"/>
              </a:rPr>
              <a:t>The Critical Need for Early Detection</a:t>
            </a:r>
          </a:p>
        </p:txBody>
      </p:sp>
      <p:sp>
        <p:nvSpPr>
          <p:cNvPr name="TextBox 9" id="9"/>
          <p:cNvSpPr txBox="true"/>
          <p:nvPr/>
        </p:nvSpPr>
        <p:spPr>
          <a:xfrm rot="0">
            <a:off x="7850237" y="3067199"/>
            <a:ext cx="4428827" cy="932260"/>
          </a:xfrm>
          <a:prstGeom prst="rect">
            <a:avLst/>
          </a:prstGeom>
        </p:spPr>
        <p:txBody>
          <a:bodyPr anchor="t" rtlCol="false" tIns="0" lIns="0" bIns="0" rIns="0">
            <a:spAutoFit/>
          </a:bodyPr>
          <a:lstStyle/>
          <a:p>
            <a:pPr algn="l">
              <a:lnSpc>
                <a:spcPts val="3499"/>
              </a:lnSpc>
            </a:pPr>
            <a:r>
              <a:rPr lang="en-US" sz="2812">
                <a:solidFill>
                  <a:srgbClr val="201B18"/>
                </a:solidFill>
                <a:latin typeface="Arimo"/>
                <a:ea typeface="Arimo"/>
                <a:cs typeface="Arimo"/>
                <a:sym typeface="Arimo"/>
              </a:rPr>
              <a:t>Understanding Heart Disease</a:t>
            </a:r>
          </a:p>
        </p:txBody>
      </p:sp>
      <p:sp>
        <p:nvSpPr>
          <p:cNvPr name="TextBox 10" id="10"/>
          <p:cNvSpPr txBox="true"/>
          <p:nvPr/>
        </p:nvSpPr>
        <p:spPr>
          <a:xfrm rot="0">
            <a:off x="7850237" y="4173736"/>
            <a:ext cx="4428827" cy="3150394"/>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Heart disease remains the leading cause of death globally, affecting millions of people each year. It encompasses various conditions that impair the heart's ability to function properly, including coronary artery disease, heart attacks, and arrhythmias.</a:t>
            </a:r>
          </a:p>
        </p:txBody>
      </p:sp>
      <p:sp>
        <p:nvSpPr>
          <p:cNvPr name="TextBox 11" id="11"/>
          <p:cNvSpPr txBox="true"/>
          <p:nvPr/>
        </p:nvSpPr>
        <p:spPr>
          <a:xfrm rot="0">
            <a:off x="7850237" y="7474297"/>
            <a:ext cx="4428827" cy="1608534"/>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Early detection is crucial — identifying risk factors before symptoms appear can </a:t>
            </a:r>
            <a:r>
              <a:rPr lang="en-US" sz="1874" b="true">
                <a:solidFill>
                  <a:srgbClr val="3E2513"/>
                </a:solidFill>
                <a:latin typeface="Source Serif Pro Bold"/>
                <a:ea typeface="Source Serif Pro Bold"/>
                <a:cs typeface="Source Serif Pro Bold"/>
                <a:sym typeface="Source Serif Pro Bold"/>
              </a:rPr>
              <a:t>save lives and reduce healthcare costs</a:t>
            </a:r>
            <a:r>
              <a:rPr lang="en-US" sz="1874">
                <a:solidFill>
                  <a:srgbClr val="504C49"/>
                </a:solidFill>
                <a:latin typeface="Source Serif Pro"/>
                <a:ea typeface="Source Serif Pro"/>
                <a:cs typeface="Source Serif Pro"/>
                <a:sym typeface="Source Serif Pro"/>
              </a:rPr>
              <a:t> dramatically.</a:t>
            </a:r>
          </a:p>
        </p:txBody>
      </p:sp>
      <p:sp>
        <p:nvSpPr>
          <p:cNvPr name="TextBox 12" id="12"/>
          <p:cNvSpPr txBox="true"/>
          <p:nvPr/>
        </p:nvSpPr>
        <p:spPr>
          <a:xfrm rot="0">
            <a:off x="12876460" y="3067199"/>
            <a:ext cx="3615035" cy="480417"/>
          </a:xfrm>
          <a:prstGeom prst="rect">
            <a:avLst/>
          </a:prstGeom>
        </p:spPr>
        <p:txBody>
          <a:bodyPr anchor="t" rtlCol="false" tIns="0" lIns="0" bIns="0" rIns="0">
            <a:spAutoFit/>
          </a:bodyPr>
          <a:lstStyle/>
          <a:p>
            <a:pPr algn="l">
              <a:lnSpc>
                <a:spcPts val="3499"/>
              </a:lnSpc>
            </a:pPr>
            <a:r>
              <a:rPr lang="en-US" sz="2812">
                <a:solidFill>
                  <a:srgbClr val="201B18"/>
                </a:solidFill>
                <a:latin typeface="Arimo"/>
                <a:ea typeface="Arimo"/>
                <a:cs typeface="Arimo"/>
                <a:sym typeface="Arimo"/>
              </a:rPr>
              <a:t>Our ML Solution</a:t>
            </a:r>
          </a:p>
        </p:txBody>
      </p:sp>
      <p:sp>
        <p:nvSpPr>
          <p:cNvPr name="TextBox 13" id="13"/>
          <p:cNvSpPr txBox="true"/>
          <p:nvPr/>
        </p:nvSpPr>
        <p:spPr>
          <a:xfrm rot="0">
            <a:off x="12876460" y="3721894"/>
            <a:ext cx="4428827" cy="2379464"/>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This project harnesses the power of machine learning to predict heart disease risk using patient health data. By analyzing key medical indicators, we can identify high-risk individuals and enable proactive intervention.</a:t>
            </a:r>
          </a:p>
        </p:txBody>
      </p:sp>
      <p:sp>
        <p:nvSpPr>
          <p:cNvPr name="TextBox 14" id="14"/>
          <p:cNvSpPr txBox="true"/>
          <p:nvPr/>
        </p:nvSpPr>
        <p:spPr>
          <a:xfrm rot="0">
            <a:off x="12876460" y="6251525"/>
            <a:ext cx="4428827" cy="1608534"/>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Logistic regression provides an interpretable, efficient approach that helps medical professionals make informed decisions quickly.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926901"/>
            <a:ext cx="7865566" cy="746820"/>
          </a:xfrm>
          <a:prstGeom prst="rect">
            <a:avLst/>
          </a:prstGeom>
        </p:spPr>
        <p:txBody>
          <a:bodyPr anchor="t" rtlCol="false" tIns="0" lIns="0" bIns="0" rIns="0">
            <a:spAutoFit/>
          </a:bodyPr>
          <a:lstStyle/>
          <a:p>
            <a:pPr algn="l">
              <a:lnSpc>
                <a:spcPts val="5562"/>
              </a:lnSpc>
            </a:pPr>
            <a:r>
              <a:rPr lang="en-US" sz="4437">
                <a:solidFill>
                  <a:srgbClr val="201B18"/>
                </a:solidFill>
                <a:latin typeface="Arimo"/>
                <a:ea typeface="Arimo"/>
                <a:cs typeface="Arimo"/>
                <a:sym typeface="Arimo"/>
              </a:rPr>
              <a:t>Dataset &amp; Technology Stack</a:t>
            </a:r>
          </a:p>
        </p:txBody>
      </p:sp>
      <p:grpSp>
        <p:nvGrpSpPr>
          <p:cNvPr name="Group 9" id="9"/>
          <p:cNvGrpSpPr/>
          <p:nvPr/>
        </p:nvGrpSpPr>
        <p:grpSpPr>
          <a:xfrm rot="0">
            <a:off x="7850237" y="2013942"/>
            <a:ext cx="4609356" cy="3982790"/>
            <a:chOff x="0" y="0"/>
            <a:chExt cx="6145808" cy="5310387"/>
          </a:xfrm>
        </p:grpSpPr>
        <p:sp>
          <p:nvSpPr>
            <p:cNvPr name="Freeform 10" id="10"/>
            <p:cNvSpPr/>
            <p:nvPr/>
          </p:nvSpPr>
          <p:spPr>
            <a:xfrm flipH="false" flipV="false" rot="0">
              <a:off x="0" y="0"/>
              <a:ext cx="6145784" cy="5310378"/>
            </a:xfrm>
            <a:custGeom>
              <a:avLst/>
              <a:gdLst/>
              <a:ahLst/>
              <a:cxnLst/>
              <a:rect r="r" b="b" t="t" l="l"/>
              <a:pathLst>
                <a:path h="5310378" w="6145784">
                  <a:moveTo>
                    <a:pt x="0" y="45339"/>
                  </a:moveTo>
                  <a:cubicBezTo>
                    <a:pt x="0" y="20320"/>
                    <a:pt x="20320" y="0"/>
                    <a:pt x="45339" y="0"/>
                  </a:cubicBezTo>
                  <a:lnTo>
                    <a:pt x="6100445" y="0"/>
                  </a:lnTo>
                  <a:cubicBezTo>
                    <a:pt x="6125464" y="0"/>
                    <a:pt x="6145784" y="20320"/>
                    <a:pt x="6145784" y="45339"/>
                  </a:cubicBezTo>
                  <a:lnTo>
                    <a:pt x="6145784" y="5265039"/>
                  </a:lnTo>
                  <a:cubicBezTo>
                    <a:pt x="6145784" y="5290058"/>
                    <a:pt x="6125464" y="5310378"/>
                    <a:pt x="6100445" y="5310378"/>
                  </a:cubicBezTo>
                  <a:lnTo>
                    <a:pt x="45339" y="5310378"/>
                  </a:lnTo>
                  <a:cubicBezTo>
                    <a:pt x="20320" y="5310378"/>
                    <a:pt x="0" y="5290058"/>
                    <a:pt x="0" y="5265039"/>
                  </a:cubicBezTo>
                  <a:close/>
                </a:path>
              </a:pathLst>
            </a:custGeom>
            <a:solidFill>
              <a:srgbClr val="F9F7F7"/>
            </a:solidFill>
          </p:spPr>
        </p:sp>
      </p:grpSp>
      <p:grpSp>
        <p:nvGrpSpPr>
          <p:cNvPr name="Group 11" id="11"/>
          <p:cNvGrpSpPr/>
          <p:nvPr/>
        </p:nvGrpSpPr>
        <p:grpSpPr>
          <a:xfrm rot="0">
            <a:off x="8077051" y="2240756"/>
            <a:ext cx="680442" cy="680442"/>
            <a:chOff x="0" y="0"/>
            <a:chExt cx="907257" cy="907257"/>
          </a:xfrm>
        </p:grpSpPr>
        <p:sp>
          <p:nvSpPr>
            <p:cNvPr name="Freeform 12" id="12"/>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13" id="13" descr="preencoded.png"/>
          <p:cNvSpPr/>
          <p:nvPr/>
        </p:nvSpPr>
        <p:spPr>
          <a:xfrm flipH="false" flipV="false" rot="0">
            <a:off x="8264129" y="2427834"/>
            <a:ext cx="306140" cy="306140"/>
          </a:xfrm>
          <a:custGeom>
            <a:avLst/>
            <a:gdLst/>
            <a:ahLst/>
            <a:cxnLst/>
            <a:rect r="r" b="b" t="t" l="l"/>
            <a:pathLst>
              <a:path h="306140" w="306140">
                <a:moveTo>
                  <a:pt x="0" y="0"/>
                </a:moveTo>
                <a:lnTo>
                  <a:pt x="306140" y="0"/>
                </a:lnTo>
                <a:lnTo>
                  <a:pt x="306140" y="306140"/>
                </a:lnTo>
                <a:lnTo>
                  <a:pt x="0" y="306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8077051" y="3119437"/>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Dataset Source</a:t>
            </a:r>
          </a:p>
        </p:txBody>
      </p:sp>
      <p:sp>
        <p:nvSpPr>
          <p:cNvPr name="TextBox 15" id="15"/>
          <p:cNvSpPr txBox="true"/>
          <p:nvPr/>
        </p:nvSpPr>
        <p:spPr>
          <a:xfrm rot="0">
            <a:off x="8077051" y="3571726"/>
            <a:ext cx="4155728" cy="429518"/>
          </a:xfrm>
          <a:prstGeom prst="rect">
            <a:avLst/>
          </a:prstGeom>
        </p:spPr>
        <p:txBody>
          <a:bodyPr anchor="t" rtlCol="false" tIns="0" lIns="0" bIns="0" rIns="0">
            <a:spAutoFit/>
          </a:bodyPr>
          <a:lstStyle/>
          <a:p>
            <a:pPr algn="l">
              <a:lnSpc>
                <a:spcPts val="2812"/>
              </a:lnSpc>
            </a:pPr>
            <a:r>
              <a:rPr lang="en-US" sz="1750" b="true">
                <a:solidFill>
                  <a:srgbClr val="504C49"/>
                </a:solidFill>
                <a:latin typeface="Source Serif Pro Bold"/>
                <a:ea typeface="Source Serif Pro Bold"/>
                <a:cs typeface="Source Serif Pro Bold"/>
                <a:sym typeface="Source Serif Pro Bold"/>
              </a:rPr>
              <a:t>heart.csv</a:t>
            </a:r>
            <a:r>
              <a:rPr lang="en-US" sz="1750">
                <a:solidFill>
                  <a:srgbClr val="504C49"/>
                </a:solidFill>
                <a:latin typeface="Source Serif Pro"/>
                <a:ea typeface="Source Serif Pro"/>
                <a:cs typeface="Source Serif Pro"/>
                <a:sym typeface="Source Serif Pro"/>
              </a:rPr>
              <a:t> from </a:t>
            </a:r>
            <a:r>
              <a:rPr lang="en-US" sz="1750" u="sng">
                <a:solidFill>
                  <a:srgbClr val="3E2513"/>
                </a:solidFill>
                <a:latin typeface="Source Serif Pro"/>
                <a:ea typeface="Source Serif Pro"/>
                <a:cs typeface="Source Serif Pro"/>
                <a:sym typeface="Source Serif Pro"/>
                <a:hlinkClick r:id="rId6" tooltip="http://kaggle.com"/>
              </a:rPr>
              <a:t>kaggle.com</a:t>
            </a:r>
          </a:p>
        </p:txBody>
      </p:sp>
      <p:sp>
        <p:nvSpPr>
          <p:cNvPr name="TextBox 16" id="16"/>
          <p:cNvSpPr txBox="true"/>
          <p:nvPr/>
        </p:nvSpPr>
        <p:spPr>
          <a:xfrm rot="0">
            <a:off x="8077051" y="4070597"/>
            <a:ext cx="4155728" cy="792361"/>
          </a:xfrm>
          <a:prstGeom prst="rect">
            <a:avLst/>
          </a:prstGeom>
        </p:spPr>
        <p:txBody>
          <a:bodyPr anchor="t" rtlCol="false" tIns="0" lIns="0" bIns="0" rIns="0">
            <a:spAutoFit/>
          </a:bodyPr>
          <a:lstStyle/>
          <a:p>
            <a:pPr algn="l">
              <a:lnSpc>
                <a:spcPts val="2812"/>
              </a:lnSpc>
            </a:pPr>
            <a:r>
              <a:rPr lang="en-US" sz="1750">
                <a:solidFill>
                  <a:srgbClr val="504C49"/>
                </a:solidFill>
                <a:latin typeface="Source Serif Pro"/>
                <a:ea typeface="Source Serif Pro"/>
                <a:cs typeface="Source Serif Pro"/>
                <a:sym typeface="Source Serif Pro"/>
              </a:rPr>
              <a:t>Comprehensive patient records with validated medical indicators</a:t>
            </a:r>
          </a:p>
        </p:txBody>
      </p:sp>
      <p:grpSp>
        <p:nvGrpSpPr>
          <p:cNvPr name="Group 17" id="17"/>
          <p:cNvGrpSpPr/>
          <p:nvPr/>
        </p:nvGrpSpPr>
        <p:grpSpPr>
          <a:xfrm rot="0">
            <a:off x="12686408" y="2013942"/>
            <a:ext cx="4609356" cy="3982790"/>
            <a:chOff x="0" y="0"/>
            <a:chExt cx="6145808" cy="5310387"/>
          </a:xfrm>
        </p:grpSpPr>
        <p:sp>
          <p:nvSpPr>
            <p:cNvPr name="Freeform 18" id="18"/>
            <p:cNvSpPr/>
            <p:nvPr/>
          </p:nvSpPr>
          <p:spPr>
            <a:xfrm flipH="false" flipV="false" rot="0">
              <a:off x="0" y="0"/>
              <a:ext cx="6145784" cy="5310378"/>
            </a:xfrm>
            <a:custGeom>
              <a:avLst/>
              <a:gdLst/>
              <a:ahLst/>
              <a:cxnLst/>
              <a:rect r="r" b="b" t="t" l="l"/>
              <a:pathLst>
                <a:path h="5310378" w="6145784">
                  <a:moveTo>
                    <a:pt x="0" y="45339"/>
                  </a:moveTo>
                  <a:cubicBezTo>
                    <a:pt x="0" y="20320"/>
                    <a:pt x="20320" y="0"/>
                    <a:pt x="45339" y="0"/>
                  </a:cubicBezTo>
                  <a:lnTo>
                    <a:pt x="6100445" y="0"/>
                  </a:lnTo>
                  <a:cubicBezTo>
                    <a:pt x="6125464" y="0"/>
                    <a:pt x="6145784" y="20320"/>
                    <a:pt x="6145784" y="45339"/>
                  </a:cubicBezTo>
                  <a:lnTo>
                    <a:pt x="6145784" y="5265039"/>
                  </a:lnTo>
                  <a:cubicBezTo>
                    <a:pt x="6145784" y="5290058"/>
                    <a:pt x="6125464" y="5310378"/>
                    <a:pt x="6100445" y="5310378"/>
                  </a:cubicBezTo>
                  <a:lnTo>
                    <a:pt x="45339" y="5310378"/>
                  </a:lnTo>
                  <a:cubicBezTo>
                    <a:pt x="20320" y="5310378"/>
                    <a:pt x="0" y="5290058"/>
                    <a:pt x="0" y="5265039"/>
                  </a:cubicBezTo>
                  <a:close/>
                </a:path>
              </a:pathLst>
            </a:custGeom>
            <a:solidFill>
              <a:srgbClr val="F9F7F7"/>
            </a:solidFill>
          </p:spPr>
        </p:sp>
      </p:grpSp>
      <p:grpSp>
        <p:nvGrpSpPr>
          <p:cNvPr name="Group 19" id="19"/>
          <p:cNvGrpSpPr/>
          <p:nvPr/>
        </p:nvGrpSpPr>
        <p:grpSpPr>
          <a:xfrm rot="0">
            <a:off x="12913221" y="2240756"/>
            <a:ext cx="680443" cy="680442"/>
            <a:chOff x="0" y="0"/>
            <a:chExt cx="907257" cy="907257"/>
          </a:xfrm>
        </p:grpSpPr>
        <p:sp>
          <p:nvSpPr>
            <p:cNvPr name="Freeform 20" id="20"/>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21" id="21" descr="preencoded.png"/>
          <p:cNvSpPr/>
          <p:nvPr/>
        </p:nvSpPr>
        <p:spPr>
          <a:xfrm flipH="false" flipV="false" rot="0">
            <a:off x="13100297" y="2427834"/>
            <a:ext cx="306140" cy="306140"/>
          </a:xfrm>
          <a:custGeom>
            <a:avLst/>
            <a:gdLst/>
            <a:ahLst/>
            <a:cxnLst/>
            <a:rect r="r" b="b" t="t" l="l"/>
            <a:pathLst>
              <a:path h="306140" w="306140">
                <a:moveTo>
                  <a:pt x="0" y="0"/>
                </a:moveTo>
                <a:lnTo>
                  <a:pt x="306140" y="0"/>
                </a:lnTo>
                <a:lnTo>
                  <a:pt x="306140" y="306140"/>
                </a:lnTo>
                <a:lnTo>
                  <a:pt x="0" y="306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2913221" y="3119437"/>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Key Features</a:t>
            </a:r>
          </a:p>
        </p:txBody>
      </p:sp>
      <p:sp>
        <p:nvSpPr>
          <p:cNvPr name="TextBox 23" id="23"/>
          <p:cNvSpPr txBox="true"/>
          <p:nvPr/>
        </p:nvSpPr>
        <p:spPr>
          <a:xfrm rot="0">
            <a:off x="12913221" y="3571726"/>
            <a:ext cx="4155728" cy="429518"/>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Age &amp; Sex</a:t>
            </a:r>
          </a:p>
        </p:txBody>
      </p:sp>
      <p:sp>
        <p:nvSpPr>
          <p:cNvPr name="TextBox 24" id="24"/>
          <p:cNvSpPr txBox="true"/>
          <p:nvPr/>
        </p:nvSpPr>
        <p:spPr>
          <a:xfrm rot="0">
            <a:off x="12913221" y="4013895"/>
            <a:ext cx="4155728" cy="429518"/>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ChestPainType</a:t>
            </a:r>
          </a:p>
        </p:txBody>
      </p:sp>
      <p:sp>
        <p:nvSpPr>
          <p:cNvPr name="TextBox 25" id="25"/>
          <p:cNvSpPr txBox="true"/>
          <p:nvPr/>
        </p:nvSpPr>
        <p:spPr>
          <a:xfrm rot="0">
            <a:off x="12913221" y="4456063"/>
            <a:ext cx="4155728" cy="429518"/>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Cholesterol levels</a:t>
            </a:r>
          </a:p>
        </p:txBody>
      </p:sp>
      <p:sp>
        <p:nvSpPr>
          <p:cNvPr name="TextBox 26" id="26"/>
          <p:cNvSpPr txBox="true"/>
          <p:nvPr/>
        </p:nvSpPr>
        <p:spPr>
          <a:xfrm rot="0">
            <a:off x="12913221" y="4898231"/>
            <a:ext cx="415572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RestingBP</a:t>
            </a:r>
          </a:p>
        </p:txBody>
      </p:sp>
      <p:sp>
        <p:nvSpPr>
          <p:cNvPr name="TextBox 27" id="27"/>
          <p:cNvSpPr txBox="true"/>
          <p:nvPr/>
        </p:nvSpPr>
        <p:spPr>
          <a:xfrm rot="0">
            <a:off x="12913221" y="5340400"/>
            <a:ext cx="415572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MaxHeartRate</a:t>
            </a:r>
          </a:p>
        </p:txBody>
      </p:sp>
      <p:grpSp>
        <p:nvGrpSpPr>
          <p:cNvPr name="Group 28" id="28"/>
          <p:cNvGrpSpPr/>
          <p:nvPr/>
        </p:nvGrpSpPr>
        <p:grpSpPr>
          <a:xfrm rot="0">
            <a:off x="7850237" y="6223546"/>
            <a:ext cx="9445526" cy="3098452"/>
            <a:chOff x="0" y="0"/>
            <a:chExt cx="12594035" cy="4131270"/>
          </a:xfrm>
        </p:grpSpPr>
        <p:sp>
          <p:nvSpPr>
            <p:cNvPr name="Freeform 29" id="29"/>
            <p:cNvSpPr/>
            <p:nvPr/>
          </p:nvSpPr>
          <p:spPr>
            <a:xfrm flipH="false" flipV="false" rot="0">
              <a:off x="0" y="0"/>
              <a:ext cx="12593955" cy="4131310"/>
            </a:xfrm>
            <a:custGeom>
              <a:avLst/>
              <a:gdLst/>
              <a:ahLst/>
              <a:cxnLst/>
              <a:rect r="r" b="b" t="t" l="l"/>
              <a:pathLst>
                <a:path h="4131310" w="12593955">
                  <a:moveTo>
                    <a:pt x="0" y="45339"/>
                  </a:moveTo>
                  <a:cubicBezTo>
                    <a:pt x="0" y="20320"/>
                    <a:pt x="20320" y="0"/>
                    <a:pt x="45339" y="0"/>
                  </a:cubicBezTo>
                  <a:lnTo>
                    <a:pt x="12548616" y="0"/>
                  </a:lnTo>
                  <a:cubicBezTo>
                    <a:pt x="12573635" y="0"/>
                    <a:pt x="12593955" y="20320"/>
                    <a:pt x="12593955" y="45339"/>
                  </a:cubicBezTo>
                  <a:lnTo>
                    <a:pt x="12593955" y="4085971"/>
                  </a:lnTo>
                  <a:cubicBezTo>
                    <a:pt x="12593955" y="4110990"/>
                    <a:pt x="12573635" y="4131310"/>
                    <a:pt x="12548616" y="4131310"/>
                  </a:cubicBezTo>
                  <a:lnTo>
                    <a:pt x="45339" y="4131310"/>
                  </a:lnTo>
                  <a:cubicBezTo>
                    <a:pt x="20320" y="4131310"/>
                    <a:pt x="0" y="4110990"/>
                    <a:pt x="0" y="4085971"/>
                  </a:cubicBezTo>
                  <a:close/>
                </a:path>
              </a:pathLst>
            </a:custGeom>
            <a:solidFill>
              <a:srgbClr val="F9F7F7"/>
            </a:solidFill>
          </p:spPr>
        </p:sp>
      </p:grpSp>
      <p:grpSp>
        <p:nvGrpSpPr>
          <p:cNvPr name="Group 30" id="30"/>
          <p:cNvGrpSpPr/>
          <p:nvPr/>
        </p:nvGrpSpPr>
        <p:grpSpPr>
          <a:xfrm rot="0">
            <a:off x="8077051" y="6450360"/>
            <a:ext cx="680442" cy="680442"/>
            <a:chOff x="0" y="0"/>
            <a:chExt cx="907257" cy="907257"/>
          </a:xfrm>
        </p:grpSpPr>
        <p:sp>
          <p:nvSpPr>
            <p:cNvPr name="Freeform 31" id="31"/>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32" id="32" descr="preencoded.png"/>
          <p:cNvSpPr/>
          <p:nvPr/>
        </p:nvSpPr>
        <p:spPr>
          <a:xfrm flipH="false" flipV="false" rot="0">
            <a:off x="8264129" y="6637436"/>
            <a:ext cx="306140" cy="306140"/>
          </a:xfrm>
          <a:custGeom>
            <a:avLst/>
            <a:gdLst/>
            <a:ahLst/>
            <a:cxnLst/>
            <a:rect r="r" b="b" t="t" l="l"/>
            <a:pathLst>
              <a:path h="306140" w="306140">
                <a:moveTo>
                  <a:pt x="0" y="0"/>
                </a:moveTo>
                <a:lnTo>
                  <a:pt x="306140" y="0"/>
                </a:lnTo>
                <a:lnTo>
                  <a:pt x="306140" y="306140"/>
                </a:lnTo>
                <a:lnTo>
                  <a:pt x="0" y="306140"/>
                </a:lnTo>
                <a:lnTo>
                  <a:pt x="0" y="0"/>
                </a:lnTo>
                <a:close/>
              </a:path>
            </a:pathLst>
          </a:custGeom>
          <a:blipFill>
            <a:blip r:embed="rId9">
              <a:extLst>
                <a:ext uri="{96DAC541-7B7A-43D3-8B79-37D633B846F1}">
                  <asvg:svgBlip xmlns:asvg="http://schemas.microsoft.com/office/drawing/2016/SVG/main" r:embed="rId10"/>
                </a:ext>
              </a:extLst>
            </a:blip>
            <a:stretch>
              <a:fillRect l="-13636" t="0" r="-13636" b="0"/>
            </a:stretch>
          </a:blipFill>
        </p:spPr>
      </p:sp>
      <p:sp>
        <p:nvSpPr>
          <p:cNvPr name="TextBox 33" id="33"/>
          <p:cNvSpPr txBox="true"/>
          <p:nvPr/>
        </p:nvSpPr>
        <p:spPr>
          <a:xfrm rot="0">
            <a:off x="8077051" y="7329041"/>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Libraries Used</a:t>
            </a:r>
          </a:p>
        </p:txBody>
      </p:sp>
      <p:sp>
        <p:nvSpPr>
          <p:cNvPr name="TextBox 34" id="34"/>
          <p:cNvSpPr txBox="true"/>
          <p:nvPr/>
        </p:nvSpPr>
        <p:spPr>
          <a:xfrm rot="0">
            <a:off x="8077051" y="7781330"/>
            <a:ext cx="8991898" cy="429517"/>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504C49"/>
                </a:solidFill>
                <a:latin typeface="Source Serif Pro Bold"/>
                <a:ea typeface="Source Serif Pro Bold"/>
                <a:cs typeface="Source Serif Pro Bold"/>
                <a:sym typeface="Source Serif Pro Bold"/>
              </a:rPr>
              <a:t>NumPy</a:t>
            </a:r>
            <a:r>
              <a:rPr lang="en-US" sz="1750">
                <a:solidFill>
                  <a:srgbClr val="504C49"/>
                </a:solidFill>
                <a:latin typeface="Source Serif Pro"/>
                <a:ea typeface="Source Serif Pro"/>
                <a:cs typeface="Source Serif Pro"/>
                <a:sym typeface="Source Serif Pro"/>
              </a:rPr>
              <a:t> — numerical computing</a:t>
            </a:r>
          </a:p>
        </p:txBody>
      </p:sp>
      <p:sp>
        <p:nvSpPr>
          <p:cNvPr name="TextBox 35" id="35"/>
          <p:cNvSpPr txBox="true"/>
          <p:nvPr/>
        </p:nvSpPr>
        <p:spPr>
          <a:xfrm rot="0">
            <a:off x="8077051" y="8223497"/>
            <a:ext cx="8991898" cy="429517"/>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504C49"/>
                </a:solidFill>
                <a:latin typeface="Source Serif Pro Bold"/>
                <a:ea typeface="Source Serif Pro Bold"/>
                <a:cs typeface="Source Serif Pro Bold"/>
                <a:sym typeface="Source Serif Pro Bold"/>
              </a:rPr>
              <a:t>Pandas</a:t>
            </a:r>
            <a:r>
              <a:rPr lang="en-US" sz="1750">
                <a:solidFill>
                  <a:srgbClr val="504C49"/>
                </a:solidFill>
                <a:latin typeface="Source Serif Pro"/>
                <a:ea typeface="Source Serif Pro"/>
                <a:cs typeface="Source Serif Pro"/>
                <a:sym typeface="Source Serif Pro"/>
              </a:rPr>
              <a:t> — data manipulation</a:t>
            </a:r>
          </a:p>
        </p:txBody>
      </p:sp>
      <p:sp>
        <p:nvSpPr>
          <p:cNvPr name="TextBox 36" id="36"/>
          <p:cNvSpPr txBox="true"/>
          <p:nvPr/>
        </p:nvSpPr>
        <p:spPr>
          <a:xfrm rot="0">
            <a:off x="8077051" y="8665666"/>
            <a:ext cx="8991898" cy="429517"/>
          </a:xfrm>
          <a:prstGeom prst="rect">
            <a:avLst/>
          </a:prstGeom>
        </p:spPr>
        <p:txBody>
          <a:bodyPr anchor="t" rtlCol="false" tIns="0" lIns="0" bIns="0" rIns="0">
            <a:spAutoFit/>
          </a:bodyPr>
          <a:lstStyle/>
          <a:p>
            <a:pPr algn="l" marL="263922" indent="-131961" lvl="1">
              <a:lnSpc>
                <a:spcPts val="2812"/>
              </a:lnSpc>
              <a:buFont typeface="Arial"/>
              <a:buChar char="•"/>
            </a:pPr>
            <a:r>
              <a:rPr lang="en-US" b="true" sz="1750">
                <a:solidFill>
                  <a:srgbClr val="504C49"/>
                </a:solidFill>
                <a:latin typeface="Source Serif Pro Bold"/>
                <a:ea typeface="Source Serif Pro Bold"/>
                <a:cs typeface="Source Serif Pro Bold"/>
                <a:sym typeface="Source Serif Pro Bold"/>
              </a:rPr>
              <a:t>Scikit-learn</a:t>
            </a:r>
            <a:r>
              <a:rPr lang="en-US" sz="1750">
                <a:solidFill>
                  <a:srgbClr val="504C49"/>
                </a:solidFill>
                <a:latin typeface="Source Serif Pro"/>
                <a:ea typeface="Source Serif Pro"/>
                <a:cs typeface="Source Serif Pro"/>
                <a:sym typeface="Source Serif Pro"/>
              </a:rPr>
              <a:t> — ML algorithms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18288000" cy="3189685"/>
            <a:chOff x="0" y="0"/>
            <a:chExt cx="24384000" cy="4252913"/>
          </a:xfrm>
        </p:grpSpPr>
        <p:sp>
          <p:nvSpPr>
            <p:cNvPr name="Freeform 7" id="7" descr="preencoded.png"/>
            <p:cNvSpPr/>
            <p:nvPr/>
          </p:nvSpPr>
          <p:spPr>
            <a:xfrm flipH="false" flipV="false" rot="0">
              <a:off x="0" y="0"/>
              <a:ext cx="24384000" cy="4252976"/>
            </a:xfrm>
            <a:custGeom>
              <a:avLst/>
              <a:gdLst/>
              <a:ahLst/>
              <a:cxnLst/>
              <a:rect r="r" b="b" t="t" l="l"/>
              <a:pathLst>
                <a:path h="4252976" w="24384000">
                  <a:moveTo>
                    <a:pt x="0" y="0"/>
                  </a:moveTo>
                  <a:lnTo>
                    <a:pt x="24384000" y="0"/>
                  </a:lnTo>
                  <a:lnTo>
                    <a:pt x="24384000" y="4252976"/>
                  </a:lnTo>
                  <a:lnTo>
                    <a:pt x="0" y="4252976"/>
                  </a:lnTo>
                  <a:lnTo>
                    <a:pt x="0" y="0"/>
                  </a:lnTo>
                  <a:close/>
                </a:path>
              </a:pathLst>
            </a:custGeom>
            <a:blipFill>
              <a:blip r:embed="rId3"/>
              <a:stretch>
                <a:fillRect l="0" t="-18" r="0" b="-17"/>
              </a:stretch>
            </a:blipFill>
          </p:spPr>
        </p:sp>
      </p:grpSp>
      <p:sp>
        <p:nvSpPr>
          <p:cNvPr name="TextBox 8" id="8"/>
          <p:cNvSpPr txBox="true"/>
          <p:nvPr/>
        </p:nvSpPr>
        <p:spPr>
          <a:xfrm rot="0">
            <a:off x="992238" y="4036814"/>
            <a:ext cx="8033445" cy="845046"/>
          </a:xfrm>
          <a:prstGeom prst="rect">
            <a:avLst/>
          </a:prstGeom>
        </p:spPr>
        <p:txBody>
          <a:bodyPr anchor="t" rtlCol="false" tIns="0" lIns="0" bIns="0" rIns="0">
            <a:spAutoFit/>
          </a:bodyPr>
          <a:lstStyle/>
          <a:p>
            <a:pPr algn="l">
              <a:lnSpc>
                <a:spcPts val="6249"/>
              </a:lnSpc>
            </a:pPr>
            <a:r>
              <a:rPr lang="en-US" sz="4999">
                <a:solidFill>
                  <a:srgbClr val="201B18"/>
                </a:solidFill>
                <a:latin typeface="Arimo"/>
                <a:ea typeface="Arimo"/>
                <a:cs typeface="Arimo"/>
                <a:sym typeface="Arimo"/>
              </a:rPr>
              <a:t>Why Logistic Regression?</a:t>
            </a:r>
          </a:p>
        </p:txBody>
      </p:sp>
      <p:grpSp>
        <p:nvGrpSpPr>
          <p:cNvPr name="Group 9" id="9"/>
          <p:cNvGrpSpPr/>
          <p:nvPr/>
        </p:nvGrpSpPr>
        <p:grpSpPr>
          <a:xfrm rot="0">
            <a:off x="977950" y="5250210"/>
            <a:ext cx="5292924" cy="4156174"/>
            <a:chOff x="0" y="0"/>
            <a:chExt cx="7057232" cy="5541565"/>
          </a:xfrm>
        </p:grpSpPr>
        <p:sp>
          <p:nvSpPr>
            <p:cNvPr name="Freeform 10" id="10"/>
            <p:cNvSpPr/>
            <p:nvPr/>
          </p:nvSpPr>
          <p:spPr>
            <a:xfrm flipH="false" flipV="false" rot="0">
              <a:off x="19050" y="19050"/>
              <a:ext cx="7019036" cy="5503545"/>
            </a:xfrm>
            <a:custGeom>
              <a:avLst/>
              <a:gdLst/>
              <a:ahLst/>
              <a:cxnLst/>
              <a:rect r="r" b="b" t="t" l="l"/>
              <a:pathLst>
                <a:path h="5503545" w="7019036">
                  <a:moveTo>
                    <a:pt x="0" y="51054"/>
                  </a:moveTo>
                  <a:cubicBezTo>
                    <a:pt x="0" y="22860"/>
                    <a:pt x="22860" y="0"/>
                    <a:pt x="51054" y="0"/>
                  </a:cubicBezTo>
                  <a:lnTo>
                    <a:pt x="6967982" y="0"/>
                  </a:lnTo>
                  <a:cubicBezTo>
                    <a:pt x="6996175" y="0"/>
                    <a:pt x="7019036" y="22860"/>
                    <a:pt x="7019036" y="51054"/>
                  </a:cubicBezTo>
                  <a:lnTo>
                    <a:pt x="7019036" y="5452491"/>
                  </a:lnTo>
                  <a:cubicBezTo>
                    <a:pt x="7019036" y="5480685"/>
                    <a:pt x="6996175" y="5503545"/>
                    <a:pt x="6967982" y="5503545"/>
                  </a:cubicBezTo>
                  <a:lnTo>
                    <a:pt x="51054" y="5503545"/>
                  </a:lnTo>
                  <a:cubicBezTo>
                    <a:pt x="22860" y="5503545"/>
                    <a:pt x="0" y="5480685"/>
                    <a:pt x="0" y="5452491"/>
                  </a:cubicBezTo>
                  <a:close/>
                </a:path>
              </a:pathLst>
            </a:custGeom>
            <a:solidFill>
              <a:srgbClr val="FFFFFF"/>
            </a:solidFill>
          </p:spPr>
        </p:sp>
        <p:sp>
          <p:nvSpPr>
            <p:cNvPr name="Freeform 11" id="11"/>
            <p:cNvSpPr/>
            <p:nvPr/>
          </p:nvSpPr>
          <p:spPr>
            <a:xfrm flipH="false" flipV="false" rot="0">
              <a:off x="0" y="0"/>
              <a:ext cx="7057136" cy="5541645"/>
            </a:xfrm>
            <a:custGeom>
              <a:avLst/>
              <a:gdLst/>
              <a:ahLst/>
              <a:cxnLst/>
              <a:rect r="r" b="b" t="t" l="l"/>
              <a:pathLst>
                <a:path h="5541645" w="7057136">
                  <a:moveTo>
                    <a:pt x="0" y="70104"/>
                  </a:moveTo>
                  <a:cubicBezTo>
                    <a:pt x="0" y="31369"/>
                    <a:pt x="31369" y="0"/>
                    <a:pt x="70104" y="0"/>
                  </a:cubicBezTo>
                  <a:lnTo>
                    <a:pt x="6987032" y="0"/>
                  </a:lnTo>
                  <a:lnTo>
                    <a:pt x="6987032" y="19050"/>
                  </a:lnTo>
                  <a:lnTo>
                    <a:pt x="6987032" y="0"/>
                  </a:lnTo>
                  <a:cubicBezTo>
                    <a:pt x="7025767" y="0"/>
                    <a:pt x="7057136" y="31369"/>
                    <a:pt x="7057136" y="70104"/>
                  </a:cubicBezTo>
                  <a:lnTo>
                    <a:pt x="7038086" y="70104"/>
                  </a:lnTo>
                  <a:lnTo>
                    <a:pt x="7057136" y="70104"/>
                  </a:lnTo>
                  <a:lnTo>
                    <a:pt x="7057136" y="5471541"/>
                  </a:lnTo>
                  <a:lnTo>
                    <a:pt x="7038086" y="5471541"/>
                  </a:lnTo>
                  <a:lnTo>
                    <a:pt x="7057136" y="5471541"/>
                  </a:lnTo>
                  <a:cubicBezTo>
                    <a:pt x="7057136" y="5510276"/>
                    <a:pt x="7025767" y="5541645"/>
                    <a:pt x="6987032" y="5541645"/>
                  </a:cubicBezTo>
                  <a:lnTo>
                    <a:pt x="6987032" y="5522595"/>
                  </a:lnTo>
                  <a:lnTo>
                    <a:pt x="6987032" y="5541645"/>
                  </a:lnTo>
                  <a:lnTo>
                    <a:pt x="70104" y="5541645"/>
                  </a:lnTo>
                  <a:lnTo>
                    <a:pt x="70104" y="5522595"/>
                  </a:lnTo>
                  <a:lnTo>
                    <a:pt x="70104" y="5541645"/>
                  </a:lnTo>
                  <a:cubicBezTo>
                    <a:pt x="31369" y="5541645"/>
                    <a:pt x="0" y="5510276"/>
                    <a:pt x="0" y="5471541"/>
                  </a:cubicBezTo>
                  <a:lnTo>
                    <a:pt x="0" y="70104"/>
                  </a:lnTo>
                  <a:lnTo>
                    <a:pt x="19050" y="70104"/>
                  </a:lnTo>
                  <a:lnTo>
                    <a:pt x="0" y="70104"/>
                  </a:lnTo>
                  <a:moveTo>
                    <a:pt x="38100" y="70104"/>
                  </a:moveTo>
                  <a:lnTo>
                    <a:pt x="38100" y="5471541"/>
                  </a:lnTo>
                  <a:lnTo>
                    <a:pt x="19050" y="5471541"/>
                  </a:lnTo>
                  <a:lnTo>
                    <a:pt x="38100" y="5471541"/>
                  </a:lnTo>
                  <a:cubicBezTo>
                    <a:pt x="38100" y="5489194"/>
                    <a:pt x="52451" y="5503545"/>
                    <a:pt x="70104" y="5503545"/>
                  </a:cubicBezTo>
                  <a:lnTo>
                    <a:pt x="6987032" y="5503545"/>
                  </a:lnTo>
                  <a:cubicBezTo>
                    <a:pt x="7004812" y="5503545"/>
                    <a:pt x="7019036" y="5489194"/>
                    <a:pt x="7019036" y="5471541"/>
                  </a:cubicBezTo>
                  <a:lnTo>
                    <a:pt x="7019036" y="70104"/>
                  </a:lnTo>
                  <a:cubicBezTo>
                    <a:pt x="7019036" y="52451"/>
                    <a:pt x="7004685" y="38100"/>
                    <a:pt x="6987032" y="38100"/>
                  </a:cubicBezTo>
                  <a:lnTo>
                    <a:pt x="70104" y="38100"/>
                  </a:lnTo>
                  <a:lnTo>
                    <a:pt x="70104" y="19050"/>
                  </a:lnTo>
                  <a:lnTo>
                    <a:pt x="70104" y="38100"/>
                  </a:lnTo>
                  <a:cubicBezTo>
                    <a:pt x="52451" y="38100"/>
                    <a:pt x="38100" y="52451"/>
                    <a:pt x="38100" y="70104"/>
                  </a:cubicBezTo>
                  <a:close/>
                </a:path>
              </a:pathLst>
            </a:custGeom>
            <a:solidFill>
              <a:srgbClr val="D8D4D4"/>
            </a:solidFill>
          </p:spPr>
        </p:sp>
      </p:grpSp>
      <p:sp>
        <p:nvSpPr>
          <p:cNvPr name="TextBox 12" id="12"/>
          <p:cNvSpPr txBox="true"/>
          <p:nvPr/>
        </p:nvSpPr>
        <p:spPr>
          <a:xfrm rot="0">
            <a:off x="1275904" y="5519589"/>
            <a:ext cx="4697016" cy="985540"/>
          </a:xfrm>
          <a:prstGeom prst="rect">
            <a:avLst/>
          </a:prstGeom>
        </p:spPr>
        <p:txBody>
          <a:bodyPr anchor="t" rtlCol="false" tIns="0" lIns="0" bIns="0" rIns="0">
            <a:spAutoFit/>
          </a:bodyPr>
          <a:lstStyle/>
          <a:p>
            <a:pPr algn="l">
              <a:lnSpc>
                <a:spcPts val="3749"/>
              </a:lnSpc>
            </a:pPr>
            <a:r>
              <a:rPr lang="en-US" sz="3000">
                <a:solidFill>
                  <a:srgbClr val="504C49"/>
                </a:solidFill>
                <a:latin typeface="Arimo"/>
                <a:ea typeface="Arimo"/>
                <a:cs typeface="Arimo"/>
                <a:sym typeface="Arimo"/>
              </a:rPr>
              <a:t>Perfect for Binary Classification</a:t>
            </a:r>
          </a:p>
        </p:txBody>
      </p:sp>
      <p:sp>
        <p:nvSpPr>
          <p:cNvPr name="TextBox 13" id="13"/>
          <p:cNvSpPr txBox="true"/>
          <p:nvPr/>
        </p:nvSpPr>
        <p:spPr>
          <a:xfrm rot="0">
            <a:off x="1275904" y="6581924"/>
            <a:ext cx="4697016" cy="2526506"/>
          </a:xfrm>
          <a:prstGeom prst="rect">
            <a:avLst/>
          </a:prstGeom>
        </p:spPr>
        <p:txBody>
          <a:bodyPr anchor="t" rtlCol="false" tIns="0" lIns="0" bIns="0" rIns="0">
            <a:spAutoFit/>
          </a:bodyPr>
          <a:lstStyle/>
          <a:p>
            <a:pPr algn="l">
              <a:lnSpc>
                <a:spcPts val="3187"/>
              </a:lnSpc>
            </a:pPr>
            <a:r>
              <a:rPr lang="en-US" sz="2000">
                <a:solidFill>
                  <a:srgbClr val="504C49"/>
                </a:solidFill>
                <a:latin typeface="Source Serif Pro"/>
                <a:ea typeface="Source Serif Pro"/>
                <a:cs typeface="Source Serif Pro"/>
                <a:sym typeface="Source Serif Pro"/>
              </a:rPr>
              <a:t>Logistic regression excels at yes/no predictions — in our case, predicting whether a patient </a:t>
            </a:r>
            <a:r>
              <a:rPr lang="en-US" sz="2000" b="true">
                <a:solidFill>
                  <a:srgbClr val="3E2513"/>
                </a:solidFill>
                <a:latin typeface="Source Serif Pro Bold"/>
                <a:ea typeface="Source Serif Pro Bold"/>
                <a:cs typeface="Source Serif Pro Bold"/>
                <a:sym typeface="Source Serif Pro Bold"/>
              </a:rPr>
              <a:t>has heart disease or not</a:t>
            </a:r>
            <a:r>
              <a:rPr lang="en-US" sz="2000">
                <a:solidFill>
                  <a:srgbClr val="504C49"/>
                </a:solidFill>
                <a:latin typeface="Source Serif Pro"/>
                <a:ea typeface="Source Serif Pro"/>
                <a:cs typeface="Source Serif Pro"/>
                <a:sym typeface="Source Serif Pro"/>
              </a:rPr>
              <a:t>. It outputs probabilities between 0 and 1, making results easy to interpret.</a:t>
            </a:r>
          </a:p>
        </p:txBody>
      </p:sp>
      <p:grpSp>
        <p:nvGrpSpPr>
          <p:cNvPr name="Group 14" id="14"/>
          <p:cNvGrpSpPr/>
          <p:nvPr/>
        </p:nvGrpSpPr>
        <p:grpSpPr>
          <a:xfrm rot="0">
            <a:off x="6497390" y="5250210"/>
            <a:ext cx="5293072" cy="4156174"/>
            <a:chOff x="0" y="0"/>
            <a:chExt cx="7057430" cy="5541565"/>
          </a:xfrm>
        </p:grpSpPr>
        <p:sp>
          <p:nvSpPr>
            <p:cNvPr name="Freeform 15" id="15"/>
            <p:cNvSpPr/>
            <p:nvPr/>
          </p:nvSpPr>
          <p:spPr>
            <a:xfrm flipH="false" flipV="false" rot="0">
              <a:off x="19050" y="19050"/>
              <a:ext cx="7019290" cy="5503545"/>
            </a:xfrm>
            <a:custGeom>
              <a:avLst/>
              <a:gdLst/>
              <a:ahLst/>
              <a:cxnLst/>
              <a:rect r="r" b="b" t="t" l="l"/>
              <a:pathLst>
                <a:path h="5503545" w="7019290">
                  <a:moveTo>
                    <a:pt x="0" y="51054"/>
                  </a:moveTo>
                  <a:cubicBezTo>
                    <a:pt x="0" y="22860"/>
                    <a:pt x="22860" y="0"/>
                    <a:pt x="51054" y="0"/>
                  </a:cubicBezTo>
                  <a:lnTo>
                    <a:pt x="6968236" y="0"/>
                  </a:lnTo>
                  <a:cubicBezTo>
                    <a:pt x="6996430" y="0"/>
                    <a:pt x="7019290" y="22860"/>
                    <a:pt x="7019290" y="51054"/>
                  </a:cubicBezTo>
                  <a:lnTo>
                    <a:pt x="7019290" y="5452491"/>
                  </a:lnTo>
                  <a:cubicBezTo>
                    <a:pt x="7019290" y="5480685"/>
                    <a:pt x="6996430" y="5503545"/>
                    <a:pt x="6968236" y="5503545"/>
                  </a:cubicBezTo>
                  <a:lnTo>
                    <a:pt x="51054" y="5503545"/>
                  </a:lnTo>
                  <a:cubicBezTo>
                    <a:pt x="22860" y="5503545"/>
                    <a:pt x="0" y="5480685"/>
                    <a:pt x="0" y="5452491"/>
                  </a:cubicBezTo>
                  <a:close/>
                </a:path>
              </a:pathLst>
            </a:custGeom>
            <a:solidFill>
              <a:srgbClr val="FFFFFF"/>
            </a:solidFill>
          </p:spPr>
        </p:sp>
        <p:sp>
          <p:nvSpPr>
            <p:cNvPr name="Freeform 16" id="16"/>
            <p:cNvSpPr/>
            <p:nvPr/>
          </p:nvSpPr>
          <p:spPr>
            <a:xfrm flipH="false" flipV="false" rot="0">
              <a:off x="0" y="0"/>
              <a:ext cx="7057390" cy="5541645"/>
            </a:xfrm>
            <a:custGeom>
              <a:avLst/>
              <a:gdLst/>
              <a:ahLst/>
              <a:cxnLst/>
              <a:rect r="r" b="b" t="t" l="l"/>
              <a:pathLst>
                <a:path h="5541645" w="7057390">
                  <a:moveTo>
                    <a:pt x="0" y="70104"/>
                  </a:moveTo>
                  <a:cubicBezTo>
                    <a:pt x="0" y="31369"/>
                    <a:pt x="31369" y="0"/>
                    <a:pt x="70104" y="0"/>
                  </a:cubicBezTo>
                  <a:lnTo>
                    <a:pt x="6987286" y="0"/>
                  </a:lnTo>
                  <a:lnTo>
                    <a:pt x="6987286" y="19050"/>
                  </a:lnTo>
                  <a:lnTo>
                    <a:pt x="6987286" y="0"/>
                  </a:lnTo>
                  <a:cubicBezTo>
                    <a:pt x="7026021" y="0"/>
                    <a:pt x="7057390" y="31369"/>
                    <a:pt x="7057390" y="70104"/>
                  </a:cubicBezTo>
                  <a:lnTo>
                    <a:pt x="7038340" y="70104"/>
                  </a:lnTo>
                  <a:lnTo>
                    <a:pt x="7057390" y="70104"/>
                  </a:lnTo>
                  <a:lnTo>
                    <a:pt x="7057390" y="5471541"/>
                  </a:lnTo>
                  <a:lnTo>
                    <a:pt x="7038340" y="5471541"/>
                  </a:lnTo>
                  <a:lnTo>
                    <a:pt x="7057390" y="5471541"/>
                  </a:lnTo>
                  <a:cubicBezTo>
                    <a:pt x="7057390" y="5510276"/>
                    <a:pt x="7026021" y="5541645"/>
                    <a:pt x="6987286" y="5541645"/>
                  </a:cubicBezTo>
                  <a:lnTo>
                    <a:pt x="6987286" y="5522595"/>
                  </a:lnTo>
                  <a:lnTo>
                    <a:pt x="6987286" y="5541645"/>
                  </a:lnTo>
                  <a:lnTo>
                    <a:pt x="70104" y="5541645"/>
                  </a:lnTo>
                  <a:lnTo>
                    <a:pt x="70104" y="5522595"/>
                  </a:lnTo>
                  <a:lnTo>
                    <a:pt x="70104" y="5541645"/>
                  </a:lnTo>
                  <a:cubicBezTo>
                    <a:pt x="31369" y="5541645"/>
                    <a:pt x="0" y="5510276"/>
                    <a:pt x="0" y="5471541"/>
                  </a:cubicBezTo>
                  <a:lnTo>
                    <a:pt x="0" y="70104"/>
                  </a:lnTo>
                  <a:lnTo>
                    <a:pt x="19050" y="70104"/>
                  </a:lnTo>
                  <a:lnTo>
                    <a:pt x="0" y="70104"/>
                  </a:lnTo>
                  <a:moveTo>
                    <a:pt x="38100" y="70104"/>
                  </a:moveTo>
                  <a:lnTo>
                    <a:pt x="38100" y="5471541"/>
                  </a:lnTo>
                  <a:lnTo>
                    <a:pt x="19050" y="5471541"/>
                  </a:lnTo>
                  <a:lnTo>
                    <a:pt x="38100" y="5471541"/>
                  </a:lnTo>
                  <a:cubicBezTo>
                    <a:pt x="38100" y="5489194"/>
                    <a:pt x="52451" y="5503545"/>
                    <a:pt x="70104" y="5503545"/>
                  </a:cubicBezTo>
                  <a:lnTo>
                    <a:pt x="6987286" y="5503545"/>
                  </a:lnTo>
                  <a:cubicBezTo>
                    <a:pt x="7005066" y="5503545"/>
                    <a:pt x="7019290" y="5489194"/>
                    <a:pt x="7019290" y="5471541"/>
                  </a:cubicBezTo>
                  <a:lnTo>
                    <a:pt x="7019290" y="70104"/>
                  </a:lnTo>
                  <a:cubicBezTo>
                    <a:pt x="7019290" y="52451"/>
                    <a:pt x="7004939" y="38100"/>
                    <a:pt x="6987286" y="38100"/>
                  </a:cubicBezTo>
                  <a:lnTo>
                    <a:pt x="70104" y="38100"/>
                  </a:lnTo>
                  <a:lnTo>
                    <a:pt x="70104" y="19050"/>
                  </a:lnTo>
                  <a:lnTo>
                    <a:pt x="70104" y="38100"/>
                  </a:lnTo>
                  <a:cubicBezTo>
                    <a:pt x="52451" y="38100"/>
                    <a:pt x="38100" y="52451"/>
                    <a:pt x="38100" y="70104"/>
                  </a:cubicBezTo>
                  <a:close/>
                </a:path>
              </a:pathLst>
            </a:custGeom>
            <a:solidFill>
              <a:srgbClr val="D8D4D4"/>
            </a:solidFill>
          </p:spPr>
        </p:sp>
      </p:grpSp>
      <p:sp>
        <p:nvSpPr>
          <p:cNvPr name="TextBox 17" id="17"/>
          <p:cNvSpPr txBox="true"/>
          <p:nvPr/>
        </p:nvSpPr>
        <p:spPr>
          <a:xfrm rot="0">
            <a:off x="6795344" y="5519589"/>
            <a:ext cx="4136380" cy="507057"/>
          </a:xfrm>
          <a:prstGeom prst="rect">
            <a:avLst/>
          </a:prstGeom>
        </p:spPr>
        <p:txBody>
          <a:bodyPr anchor="t" rtlCol="false" tIns="0" lIns="0" bIns="0" rIns="0">
            <a:spAutoFit/>
          </a:bodyPr>
          <a:lstStyle/>
          <a:p>
            <a:pPr algn="l">
              <a:lnSpc>
                <a:spcPts val="3749"/>
              </a:lnSpc>
            </a:pPr>
            <a:r>
              <a:rPr lang="en-US" sz="3000">
                <a:solidFill>
                  <a:srgbClr val="504C49"/>
                </a:solidFill>
                <a:latin typeface="Arimo"/>
                <a:ea typeface="Arimo"/>
                <a:cs typeface="Arimo"/>
                <a:sym typeface="Arimo"/>
              </a:rPr>
              <a:t>The Sigmoid Function</a:t>
            </a:r>
          </a:p>
        </p:txBody>
      </p:sp>
      <p:sp>
        <p:nvSpPr>
          <p:cNvPr name="TextBox 18" id="18"/>
          <p:cNvSpPr txBox="true"/>
          <p:nvPr/>
        </p:nvSpPr>
        <p:spPr>
          <a:xfrm rot="0">
            <a:off x="6795344" y="6103441"/>
            <a:ext cx="4697165" cy="2526506"/>
          </a:xfrm>
          <a:prstGeom prst="rect">
            <a:avLst/>
          </a:prstGeom>
        </p:spPr>
        <p:txBody>
          <a:bodyPr anchor="t" rtlCol="false" tIns="0" lIns="0" bIns="0" rIns="0">
            <a:spAutoFit/>
          </a:bodyPr>
          <a:lstStyle/>
          <a:p>
            <a:pPr algn="l">
              <a:lnSpc>
                <a:spcPts val="3187"/>
              </a:lnSpc>
            </a:pPr>
            <a:r>
              <a:rPr lang="en-US" sz="2000">
                <a:solidFill>
                  <a:srgbClr val="504C49"/>
                </a:solidFill>
                <a:latin typeface="Source Serif Pro"/>
                <a:ea typeface="Source Serif Pro"/>
                <a:cs typeface="Source Serif Pro"/>
                <a:sym typeface="Source Serif Pro"/>
              </a:rPr>
              <a:t>At its core, logistic regression uses the sigmoid function to transform linear predictions into probabilities. This S-shaped curve ensures outputs always fall between 0 and 1, perfect for risk assessment.</a:t>
            </a:r>
          </a:p>
        </p:txBody>
      </p:sp>
      <p:grpSp>
        <p:nvGrpSpPr>
          <p:cNvPr name="Group 19" id="19"/>
          <p:cNvGrpSpPr/>
          <p:nvPr/>
        </p:nvGrpSpPr>
        <p:grpSpPr>
          <a:xfrm rot="0">
            <a:off x="12016979" y="5250210"/>
            <a:ext cx="5293072" cy="4156174"/>
            <a:chOff x="0" y="0"/>
            <a:chExt cx="7057430" cy="5541565"/>
          </a:xfrm>
        </p:grpSpPr>
        <p:sp>
          <p:nvSpPr>
            <p:cNvPr name="Freeform 20" id="20"/>
            <p:cNvSpPr/>
            <p:nvPr/>
          </p:nvSpPr>
          <p:spPr>
            <a:xfrm flipH="false" flipV="false" rot="0">
              <a:off x="19050" y="19050"/>
              <a:ext cx="7019290" cy="5503545"/>
            </a:xfrm>
            <a:custGeom>
              <a:avLst/>
              <a:gdLst/>
              <a:ahLst/>
              <a:cxnLst/>
              <a:rect r="r" b="b" t="t" l="l"/>
              <a:pathLst>
                <a:path h="5503545" w="7019290">
                  <a:moveTo>
                    <a:pt x="0" y="51054"/>
                  </a:moveTo>
                  <a:cubicBezTo>
                    <a:pt x="0" y="22860"/>
                    <a:pt x="22860" y="0"/>
                    <a:pt x="51054" y="0"/>
                  </a:cubicBezTo>
                  <a:lnTo>
                    <a:pt x="6968236" y="0"/>
                  </a:lnTo>
                  <a:cubicBezTo>
                    <a:pt x="6996430" y="0"/>
                    <a:pt x="7019290" y="22860"/>
                    <a:pt x="7019290" y="51054"/>
                  </a:cubicBezTo>
                  <a:lnTo>
                    <a:pt x="7019290" y="5452491"/>
                  </a:lnTo>
                  <a:cubicBezTo>
                    <a:pt x="7019290" y="5480685"/>
                    <a:pt x="6996430" y="5503545"/>
                    <a:pt x="6968236" y="5503545"/>
                  </a:cubicBezTo>
                  <a:lnTo>
                    <a:pt x="51054" y="5503545"/>
                  </a:lnTo>
                  <a:cubicBezTo>
                    <a:pt x="22860" y="5503545"/>
                    <a:pt x="0" y="5480685"/>
                    <a:pt x="0" y="5452491"/>
                  </a:cubicBezTo>
                  <a:close/>
                </a:path>
              </a:pathLst>
            </a:custGeom>
            <a:solidFill>
              <a:srgbClr val="FFFFFF"/>
            </a:solidFill>
          </p:spPr>
        </p:sp>
        <p:sp>
          <p:nvSpPr>
            <p:cNvPr name="Freeform 21" id="21"/>
            <p:cNvSpPr/>
            <p:nvPr/>
          </p:nvSpPr>
          <p:spPr>
            <a:xfrm flipH="false" flipV="false" rot="0">
              <a:off x="0" y="0"/>
              <a:ext cx="7057390" cy="5541645"/>
            </a:xfrm>
            <a:custGeom>
              <a:avLst/>
              <a:gdLst/>
              <a:ahLst/>
              <a:cxnLst/>
              <a:rect r="r" b="b" t="t" l="l"/>
              <a:pathLst>
                <a:path h="5541645" w="7057390">
                  <a:moveTo>
                    <a:pt x="0" y="70104"/>
                  </a:moveTo>
                  <a:cubicBezTo>
                    <a:pt x="0" y="31369"/>
                    <a:pt x="31369" y="0"/>
                    <a:pt x="70104" y="0"/>
                  </a:cubicBezTo>
                  <a:lnTo>
                    <a:pt x="6987286" y="0"/>
                  </a:lnTo>
                  <a:lnTo>
                    <a:pt x="6987286" y="19050"/>
                  </a:lnTo>
                  <a:lnTo>
                    <a:pt x="6987286" y="0"/>
                  </a:lnTo>
                  <a:cubicBezTo>
                    <a:pt x="7026021" y="0"/>
                    <a:pt x="7057390" y="31369"/>
                    <a:pt x="7057390" y="70104"/>
                  </a:cubicBezTo>
                  <a:lnTo>
                    <a:pt x="7038340" y="70104"/>
                  </a:lnTo>
                  <a:lnTo>
                    <a:pt x="7057390" y="70104"/>
                  </a:lnTo>
                  <a:lnTo>
                    <a:pt x="7057390" y="5471541"/>
                  </a:lnTo>
                  <a:lnTo>
                    <a:pt x="7038340" y="5471541"/>
                  </a:lnTo>
                  <a:lnTo>
                    <a:pt x="7057390" y="5471541"/>
                  </a:lnTo>
                  <a:cubicBezTo>
                    <a:pt x="7057390" y="5510276"/>
                    <a:pt x="7026021" y="5541645"/>
                    <a:pt x="6987286" y="5541645"/>
                  </a:cubicBezTo>
                  <a:lnTo>
                    <a:pt x="6987286" y="5522595"/>
                  </a:lnTo>
                  <a:lnTo>
                    <a:pt x="6987286" y="5541645"/>
                  </a:lnTo>
                  <a:lnTo>
                    <a:pt x="70104" y="5541645"/>
                  </a:lnTo>
                  <a:lnTo>
                    <a:pt x="70104" y="5522595"/>
                  </a:lnTo>
                  <a:lnTo>
                    <a:pt x="70104" y="5541645"/>
                  </a:lnTo>
                  <a:cubicBezTo>
                    <a:pt x="31369" y="5541645"/>
                    <a:pt x="0" y="5510276"/>
                    <a:pt x="0" y="5471541"/>
                  </a:cubicBezTo>
                  <a:lnTo>
                    <a:pt x="0" y="70104"/>
                  </a:lnTo>
                  <a:lnTo>
                    <a:pt x="19050" y="70104"/>
                  </a:lnTo>
                  <a:lnTo>
                    <a:pt x="0" y="70104"/>
                  </a:lnTo>
                  <a:moveTo>
                    <a:pt x="38100" y="70104"/>
                  </a:moveTo>
                  <a:lnTo>
                    <a:pt x="38100" y="5471541"/>
                  </a:lnTo>
                  <a:lnTo>
                    <a:pt x="19050" y="5471541"/>
                  </a:lnTo>
                  <a:lnTo>
                    <a:pt x="38100" y="5471541"/>
                  </a:lnTo>
                  <a:cubicBezTo>
                    <a:pt x="38100" y="5489194"/>
                    <a:pt x="52451" y="5503545"/>
                    <a:pt x="70104" y="5503545"/>
                  </a:cubicBezTo>
                  <a:lnTo>
                    <a:pt x="6987286" y="5503545"/>
                  </a:lnTo>
                  <a:cubicBezTo>
                    <a:pt x="7005066" y="5503545"/>
                    <a:pt x="7019290" y="5489194"/>
                    <a:pt x="7019290" y="5471541"/>
                  </a:cubicBezTo>
                  <a:lnTo>
                    <a:pt x="7019290" y="70104"/>
                  </a:lnTo>
                  <a:cubicBezTo>
                    <a:pt x="7019290" y="52451"/>
                    <a:pt x="7004939" y="38100"/>
                    <a:pt x="6987286" y="38100"/>
                  </a:cubicBezTo>
                  <a:lnTo>
                    <a:pt x="70104" y="38100"/>
                  </a:lnTo>
                  <a:lnTo>
                    <a:pt x="70104" y="19050"/>
                  </a:lnTo>
                  <a:lnTo>
                    <a:pt x="70104" y="38100"/>
                  </a:lnTo>
                  <a:cubicBezTo>
                    <a:pt x="52451" y="38100"/>
                    <a:pt x="38100" y="52451"/>
                    <a:pt x="38100" y="70104"/>
                  </a:cubicBezTo>
                  <a:close/>
                </a:path>
              </a:pathLst>
            </a:custGeom>
            <a:solidFill>
              <a:srgbClr val="D8D4D4"/>
            </a:solidFill>
          </p:spPr>
        </p:sp>
      </p:grpSp>
      <p:sp>
        <p:nvSpPr>
          <p:cNvPr name="TextBox 22" id="22"/>
          <p:cNvSpPr txBox="true"/>
          <p:nvPr/>
        </p:nvSpPr>
        <p:spPr>
          <a:xfrm rot="0">
            <a:off x="12314932" y="5519589"/>
            <a:ext cx="4697165" cy="985540"/>
          </a:xfrm>
          <a:prstGeom prst="rect">
            <a:avLst/>
          </a:prstGeom>
        </p:spPr>
        <p:txBody>
          <a:bodyPr anchor="t" rtlCol="false" tIns="0" lIns="0" bIns="0" rIns="0">
            <a:spAutoFit/>
          </a:bodyPr>
          <a:lstStyle/>
          <a:p>
            <a:pPr algn="l">
              <a:lnSpc>
                <a:spcPts val="3749"/>
              </a:lnSpc>
            </a:pPr>
            <a:r>
              <a:rPr lang="en-US" sz="3000">
                <a:solidFill>
                  <a:srgbClr val="504C49"/>
                </a:solidFill>
                <a:latin typeface="Arimo"/>
                <a:ea typeface="Arimo"/>
                <a:cs typeface="Arimo"/>
                <a:sym typeface="Arimo"/>
              </a:rPr>
              <a:t>Medical Decision Support</a:t>
            </a:r>
          </a:p>
        </p:txBody>
      </p:sp>
      <p:sp>
        <p:nvSpPr>
          <p:cNvPr name="TextBox 23" id="23"/>
          <p:cNvSpPr txBox="true"/>
          <p:nvPr/>
        </p:nvSpPr>
        <p:spPr>
          <a:xfrm rot="0">
            <a:off x="12314932" y="6581924"/>
            <a:ext cx="4697165" cy="2526506"/>
          </a:xfrm>
          <a:prstGeom prst="rect">
            <a:avLst/>
          </a:prstGeom>
        </p:spPr>
        <p:txBody>
          <a:bodyPr anchor="t" rtlCol="false" tIns="0" lIns="0" bIns="0" rIns="0">
            <a:spAutoFit/>
          </a:bodyPr>
          <a:lstStyle/>
          <a:p>
            <a:pPr algn="l">
              <a:lnSpc>
                <a:spcPts val="3187"/>
              </a:lnSpc>
            </a:pPr>
            <a:r>
              <a:rPr lang="en-US" sz="2000">
                <a:solidFill>
                  <a:srgbClr val="504C49"/>
                </a:solidFill>
                <a:latin typeface="Source Serif Pro"/>
                <a:ea typeface="Source Serif Pro"/>
                <a:cs typeface="Source Serif Pro"/>
                <a:sym typeface="Source Serif Pro"/>
              </a:rPr>
              <a:t>Unlike complex "black box" models, logistic regression provides interpretable coefficients. Doctors can understand </a:t>
            </a:r>
            <a:r>
              <a:rPr lang="en-US" sz="2000" i="true">
                <a:solidFill>
                  <a:srgbClr val="504C49"/>
                </a:solidFill>
                <a:latin typeface="Source Serif Pro"/>
                <a:ea typeface="Source Serif Pro"/>
                <a:cs typeface="Source Serif Pro"/>
                <a:sym typeface="Source Serif Pro"/>
              </a:rPr>
              <a:t>which factors</a:t>
            </a:r>
            <a:r>
              <a:rPr lang="en-US" sz="2000">
                <a:solidFill>
                  <a:srgbClr val="504C49"/>
                </a:solidFill>
                <a:latin typeface="Source Serif Pro"/>
                <a:ea typeface="Source Serif Pro"/>
                <a:cs typeface="Source Serif Pro"/>
                <a:sym typeface="Source Serif Pro"/>
              </a:rPr>
              <a:t> contribute most to the prediction, building trust in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863353"/>
            <a:ext cx="9051429" cy="800695"/>
          </a:xfrm>
          <a:prstGeom prst="rect">
            <a:avLst/>
          </a:prstGeom>
        </p:spPr>
        <p:txBody>
          <a:bodyPr anchor="t" rtlCol="false" tIns="0" lIns="0" bIns="0" rIns="0">
            <a:spAutoFit/>
          </a:bodyPr>
          <a:lstStyle/>
          <a:p>
            <a:pPr algn="l">
              <a:lnSpc>
                <a:spcPts val="5874"/>
              </a:lnSpc>
            </a:pPr>
            <a:r>
              <a:rPr lang="en-US" sz="4687">
                <a:solidFill>
                  <a:srgbClr val="201B18"/>
                </a:solidFill>
                <a:latin typeface="Arimo"/>
                <a:ea typeface="Arimo"/>
                <a:cs typeface="Arimo"/>
                <a:sym typeface="Arimo"/>
              </a:rPr>
              <a:t>Model Development Workflow</a:t>
            </a:r>
          </a:p>
        </p:txBody>
      </p:sp>
      <p:grpSp>
        <p:nvGrpSpPr>
          <p:cNvPr name="Group 7" id="7"/>
          <p:cNvGrpSpPr>
            <a:grpSpLocks noChangeAspect="true"/>
          </p:cNvGrpSpPr>
          <p:nvPr/>
        </p:nvGrpSpPr>
        <p:grpSpPr>
          <a:xfrm rot="0">
            <a:off x="992238" y="2145952"/>
            <a:ext cx="1204912" cy="1446014"/>
            <a:chOff x="0" y="0"/>
            <a:chExt cx="1606550" cy="1928018"/>
          </a:xfrm>
        </p:grpSpPr>
        <p:sp>
          <p:nvSpPr>
            <p:cNvPr name="Freeform 8" id="8" descr="preencoded.png"/>
            <p:cNvSpPr/>
            <p:nvPr/>
          </p:nvSpPr>
          <p:spPr>
            <a:xfrm flipH="false" flipV="false" rot="0">
              <a:off x="0" y="0"/>
              <a:ext cx="1606550" cy="1927987"/>
            </a:xfrm>
            <a:custGeom>
              <a:avLst/>
              <a:gdLst/>
              <a:ahLst/>
              <a:cxnLst/>
              <a:rect r="r" b="b" t="t" l="l"/>
              <a:pathLst>
                <a:path h="1927987" w="1606550">
                  <a:moveTo>
                    <a:pt x="0" y="0"/>
                  </a:moveTo>
                  <a:lnTo>
                    <a:pt x="1606550" y="0"/>
                  </a:lnTo>
                  <a:lnTo>
                    <a:pt x="1606550" y="1927987"/>
                  </a:lnTo>
                  <a:lnTo>
                    <a:pt x="0" y="1927987"/>
                  </a:lnTo>
                  <a:lnTo>
                    <a:pt x="0" y="0"/>
                  </a:lnTo>
                  <a:close/>
                </a:path>
              </a:pathLst>
            </a:custGeom>
            <a:blipFill>
              <a:blip r:embed="rId3"/>
              <a:stretch>
                <a:fillRect l="-135" t="0" r="-135" b="-1"/>
              </a:stretch>
            </a:blipFill>
          </p:spPr>
        </p:sp>
      </p:grpSp>
      <p:sp>
        <p:nvSpPr>
          <p:cNvPr name="TextBox 9" id="9"/>
          <p:cNvSpPr txBox="true"/>
          <p:nvPr/>
        </p:nvSpPr>
        <p:spPr>
          <a:xfrm rot="0">
            <a:off x="2438102" y="2348805"/>
            <a:ext cx="3012430" cy="414635"/>
          </a:xfrm>
          <a:prstGeom prst="rect">
            <a:avLst/>
          </a:prstGeom>
        </p:spPr>
        <p:txBody>
          <a:bodyPr anchor="t" rtlCol="false" tIns="0" lIns="0" bIns="0" rIns="0">
            <a:spAutoFit/>
          </a:bodyPr>
          <a:lstStyle/>
          <a:p>
            <a:pPr algn="l">
              <a:lnSpc>
                <a:spcPts val="2937"/>
              </a:lnSpc>
            </a:pPr>
            <a:r>
              <a:rPr lang="en-US" sz="2312">
                <a:solidFill>
                  <a:srgbClr val="504C49"/>
                </a:solidFill>
                <a:latin typeface="Arimo"/>
                <a:ea typeface="Arimo"/>
                <a:cs typeface="Arimo"/>
                <a:sym typeface="Arimo"/>
              </a:rPr>
              <a:t>Data Loading</a:t>
            </a:r>
          </a:p>
        </p:txBody>
      </p:sp>
      <p:sp>
        <p:nvSpPr>
          <p:cNvPr name="TextBox 10" id="10"/>
          <p:cNvSpPr txBox="true"/>
          <p:nvPr/>
        </p:nvSpPr>
        <p:spPr>
          <a:xfrm rot="0">
            <a:off x="2438102" y="2841277"/>
            <a:ext cx="14857660" cy="452140"/>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Import heart.csv dataset with patient records</a:t>
            </a:r>
          </a:p>
        </p:txBody>
      </p:sp>
      <p:grpSp>
        <p:nvGrpSpPr>
          <p:cNvPr name="Group 11" id="11"/>
          <p:cNvGrpSpPr>
            <a:grpSpLocks noChangeAspect="true"/>
          </p:cNvGrpSpPr>
          <p:nvPr/>
        </p:nvGrpSpPr>
        <p:grpSpPr>
          <a:xfrm rot="0">
            <a:off x="992238" y="3591966"/>
            <a:ext cx="1204912" cy="1446014"/>
            <a:chOff x="0" y="0"/>
            <a:chExt cx="1606550" cy="1928018"/>
          </a:xfrm>
        </p:grpSpPr>
        <p:sp>
          <p:nvSpPr>
            <p:cNvPr name="Freeform 12" id="12" descr="preencoded.png"/>
            <p:cNvSpPr/>
            <p:nvPr/>
          </p:nvSpPr>
          <p:spPr>
            <a:xfrm flipH="false" flipV="false" rot="0">
              <a:off x="0" y="0"/>
              <a:ext cx="1606550" cy="1927987"/>
            </a:xfrm>
            <a:custGeom>
              <a:avLst/>
              <a:gdLst/>
              <a:ahLst/>
              <a:cxnLst/>
              <a:rect r="r" b="b" t="t" l="l"/>
              <a:pathLst>
                <a:path h="1927987" w="1606550">
                  <a:moveTo>
                    <a:pt x="0" y="0"/>
                  </a:moveTo>
                  <a:lnTo>
                    <a:pt x="1606550" y="0"/>
                  </a:lnTo>
                  <a:lnTo>
                    <a:pt x="1606550" y="1927987"/>
                  </a:lnTo>
                  <a:lnTo>
                    <a:pt x="0" y="1927987"/>
                  </a:lnTo>
                  <a:lnTo>
                    <a:pt x="0" y="0"/>
                  </a:lnTo>
                  <a:close/>
                </a:path>
              </a:pathLst>
            </a:custGeom>
            <a:blipFill>
              <a:blip r:embed="rId4"/>
              <a:stretch>
                <a:fillRect l="-135" t="0" r="-135" b="-1"/>
              </a:stretch>
            </a:blipFill>
          </p:spPr>
        </p:sp>
      </p:grpSp>
      <p:sp>
        <p:nvSpPr>
          <p:cNvPr name="TextBox 13" id="13"/>
          <p:cNvSpPr txBox="true"/>
          <p:nvPr/>
        </p:nvSpPr>
        <p:spPr>
          <a:xfrm rot="0">
            <a:off x="2438102" y="3794820"/>
            <a:ext cx="3012430" cy="414635"/>
          </a:xfrm>
          <a:prstGeom prst="rect">
            <a:avLst/>
          </a:prstGeom>
        </p:spPr>
        <p:txBody>
          <a:bodyPr anchor="t" rtlCol="false" tIns="0" lIns="0" bIns="0" rIns="0">
            <a:spAutoFit/>
          </a:bodyPr>
          <a:lstStyle/>
          <a:p>
            <a:pPr algn="l">
              <a:lnSpc>
                <a:spcPts val="2937"/>
              </a:lnSpc>
            </a:pPr>
            <a:r>
              <a:rPr lang="en-US" sz="2312">
                <a:solidFill>
                  <a:srgbClr val="504C49"/>
                </a:solidFill>
                <a:latin typeface="Arimo"/>
                <a:ea typeface="Arimo"/>
                <a:cs typeface="Arimo"/>
                <a:sym typeface="Arimo"/>
              </a:rPr>
              <a:t>Preprocessing</a:t>
            </a:r>
          </a:p>
        </p:txBody>
      </p:sp>
      <p:sp>
        <p:nvSpPr>
          <p:cNvPr name="TextBox 14" id="14"/>
          <p:cNvSpPr txBox="true"/>
          <p:nvPr/>
        </p:nvSpPr>
        <p:spPr>
          <a:xfrm rot="0">
            <a:off x="2438102" y="4287291"/>
            <a:ext cx="14857660" cy="452140"/>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Clean data, handle missing values, normalize features</a:t>
            </a:r>
          </a:p>
        </p:txBody>
      </p:sp>
      <p:grpSp>
        <p:nvGrpSpPr>
          <p:cNvPr name="Group 15" id="15"/>
          <p:cNvGrpSpPr>
            <a:grpSpLocks noChangeAspect="true"/>
          </p:cNvGrpSpPr>
          <p:nvPr/>
        </p:nvGrpSpPr>
        <p:grpSpPr>
          <a:xfrm rot="0">
            <a:off x="992238" y="5037981"/>
            <a:ext cx="1204912" cy="1446014"/>
            <a:chOff x="0" y="0"/>
            <a:chExt cx="1606550" cy="1928018"/>
          </a:xfrm>
        </p:grpSpPr>
        <p:sp>
          <p:nvSpPr>
            <p:cNvPr name="Freeform 16" id="16" descr="preencoded.png"/>
            <p:cNvSpPr/>
            <p:nvPr/>
          </p:nvSpPr>
          <p:spPr>
            <a:xfrm flipH="false" flipV="false" rot="0">
              <a:off x="0" y="0"/>
              <a:ext cx="1606550" cy="1927987"/>
            </a:xfrm>
            <a:custGeom>
              <a:avLst/>
              <a:gdLst/>
              <a:ahLst/>
              <a:cxnLst/>
              <a:rect r="r" b="b" t="t" l="l"/>
              <a:pathLst>
                <a:path h="1927987" w="1606550">
                  <a:moveTo>
                    <a:pt x="0" y="0"/>
                  </a:moveTo>
                  <a:lnTo>
                    <a:pt x="1606550" y="0"/>
                  </a:lnTo>
                  <a:lnTo>
                    <a:pt x="1606550" y="1927987"/>
                  </a:lnTo>
                  <a:lnTo>
                    <a:pt x="0" y="1927987"/>
                  </a:lnTo>
                  <a:lnTo>
                    <a:pt x="0" y="0"/>
                  </a:lnTo>
                  <a:close/>
                </a:path>
              </a:pathLst>
            </a:custGeom>
            <a:blipFill>
              <a:blip r:embed="rId5"/>
              <a:stretch>
                <a:fillRect l="-135" t="0" r="-135" b="-1"/>
              </a:stretch>
            </a:blipFill>
          </p:spPr>
        </p:sp>
      </p:grpSp>
      <p:sp>
        <p:nvSpPr>
          <p:cNvPr name="TextBox 17" id="17"/>
          <p:cNvSpPr txBox="true"/>
          <p:nvPr/>
        </p:nvSpPr>
        <p:spPr>
          <a:xfrm rot="0">
            <a:off x="2438102" y="5240834"/>
            <a:ext cx="3012430" cy="414635"/>
          </a:xfrm>
          <a:prstGeom prst="rect">
            <a:avLst/>
          </a:prstGeom>
        </p:spPr>
        <p:txBody>
          <a:bodyPr anchor="t" rtlCol="false" tIns="0" lIns="0" bIns="0" rIns="0">
            <a:spAutoFit/>
          </a:bodyPr>
          <a:lstStyle/>
          <a:p>
            <a:pPr algn="l">
              <a:lnSpc>
                <a:spcPts val="2937"/>
              </a:lnSpc>
            </a:pPr>
            <a:r>
              <a:rPr lang="en-US" sz="2312">
                <a:solidFill>
                  <a:srgbClr val="504C49"/>
                </a:solidFill>
                <a:latin typeface="Arimo"/>
                <a:ea typeface="Arimo"/>
                <a:cs typeface="Arimo"/>
                <a:sym typeface="Arimo"/>
              </a:rPr>
              <a:t>Train/Test Split</a:t>
            </a:r>
          </a:p>
        </p:txBody>
      </p:sp>
      <p:sp>
        <p:nvSpPr>
          <p:cNvPr name="TextBox 18" id="18"/>
          <p:cNvSpPr txBox="true"/>
          <p:nvPr/>
        </p:nvSpPr>
        <p:spPr>
          <a:xfrm rot="0">
            <a:off x="2438102" y="5733306"/>
            <a:ext cx="14857660" cy="452140"/>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Divide data for training and validation</a:t>
            </a:r>
          </a:p>
        </p:txBody>
      </p:sp>
      <p:grpSp>
        <p:nvGrpSpPr>
          <p:cNvPr name="Group 19" id="19"/>
          <p:cNvGrpSpPr>
            <a:grpSpLocks noChangeAspect="true"/>
          </p:cNvGrpSpPr>
          <p:nvPr/>
        </p:nvGrpSpPr>
        <p:grpSpPr>
          <a:xfrm rot="0">
            <a:off x="992238" y="6483995"/>
            <a:ext cx="1204912" cy="1446014"/>
            <a:chOff x="0" y="0"/>
            <a:chExt cx="1606550" cy="1928018"/>
          </a:xfrm>
        </p:grpSpPr>
        <p:sp>
          <p:nvSpPr>
            <p:cNvPr name="Freeform 20" id="20" descr="preencoded.png"/>
            <p:cNvSpPr/>
            <p:nvPr/>
          </p:nvSpPr>
          <p:spPr>
            <a:xfrm flipH="false" flipV="false" rot="0">
              <a:off x="0" y="0"/>
              <a:ext cx="1606550" cy="1927987"/>
            </a:xfrm>
            <a:custGeom>
              <a:avLst/>
              <a:gdLst/>
              <a:ahLst/>
              <a:cxnLst/>
              <a:rect r="r" b="b" t="t" l="l"/>
              <a:pathLst>
                <a:path h="1927987" w="1606550">
                  <a:moveTo>
                    <a:pt x="0" y="0"/>
                  </a:moveTo>
                  <a:lnTo>
                    <a:pt x="1606550" y="0"/>
                  </a:lnTo>
                  <a:lnTo>
                    <a:pt x="1606550" y="1927987"/>
                  </a:lnTo>
                  <a:lnTo>
                    <a:pt x="0" y="1927987"/>
                  </a:lnTo>
                  <a:lnTo>
                    <a:pt x="0" y="0"/>
                  </a:lnTo>
                  <a:close/>
                </a:path>
              </a:pathLst>
            </a:custGeom>
            <a:blipFill>
              <a:blip r:embed="rId6"/>
              <a:stretch>
                <a:fillRect l="-135" t="0" r="-135" b="-1"/>
              </a:stretch>
            </a:blipFill>
          </p:spPr>
        </p:sp>
      </p:grpSp>
      <p:sp>
        <p:nvSpPr>
          <p:cNvPr name="TextBox 21" id="21"/>
          <p:cNvSpPr txBox="true"/>
          <p:nvPr/>
        </p:nvSpPr>
        <p:spPr>
          <a:xfrm rot="0">
            <a:off x="2438102" y="6686847"/>
            <a:ext cx="3012430" cy="414635"/>
          </a:xfrm>
          <a:prstGeom prst="rect">
            <a:avLst/>
          </a:prstGeom>
        </p:spPr>
        <p:txBody>
          <a:bodyPr anchor="t" rtlCol="false" tIns="0" lIns="0" bIns="0" rIns="0">
            <a:spAutoFit/>
          </a:bodyPr>
          <a:lstStyle/>
          <a:p>
            <a:pPr algn="l">
              <a:lnSpc>
                <a:spcPts val="2937"/>
              </a:lnSpc>
            </a:pPr>
            <a:r>
              <a:rPr lang="en-US" sz="2312">
                <a:solidFill>
                  <a:srgbClr val="504C49"/>
                </a:solidFill>
                <a:latin typeface="Arimo"/>
                <a:ea typeface="Arimo"/>
                <a:cs typeface="Arimo"/>
                <a:sym typeface="Arimo"/>
              </a:rPr>
              <a:t>Model Training</a:t>
            </a:r>
          </a:p>
        </p:txBody>
      </p:sp>
      <p:sp>
        <p:nvSpPr>
          <p:cNvPr name="TextBox 22" id="22"/>
          <p:cNvSpPr txBox="true"/>
          <p:nvPr/>
        </p:nvSpPr>
        <p:spPr>
          <a:xfrm rot="0">
            <a:off x="2438102" y="7179320"/>
            <a:ext cx="14857660" cy="452140"/>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Fit logistic regression on training data</a:t>
            </a:r>
          </a:p>
        </p:txBody>
      </p:sp>
      <p:grpSp>
        <p:nvGrpSpPr>
          <p:cNvPr name="Group 23" id="23"/>
          <p:cNvGrpSpPr>
            <a:grpSpLocks noChangeAspect="true"/>
          </p:cNvGrpSpPr>
          <p:nvPr/>
        </p:nvGrpSpPr>
        <p:grpSpPr>
          <a:xfrm rot="0">
            <a:off x="992238" y="7930009"/>
            <a:ext cx="1204912" cy="1446014"/>
            <a:chOff x="0" y="0"/>
            <a:chExt cx="1606550" cy="1928018"/>
          </a:xfrm>
        </p:grpSpPr>
        <p:sp>
          <p:nvSpPr>
            <p:cNvPr name="Freeform 24" id="24" descr="preencoded.png"/>
            <p:cNvSpPr/>
            <p:nvPr/>
          </p:nvSpPr>
          <p:spPr>
            <a:xfrm flipH="false" flipV="false" rot="0">
              <a:off x="0" y="0"/>
              <a:ext cx="1606550" cy="1927987"/>
            </a:xfrm>
            <a:custGeom>
              <a:avLst/>
              <a:gdLst/>
              <a:ahLst/>
              <a:cxnLst/>
              <a:rect r="r" b="b" t="t" l="l"/>
              <a:pathLst>
                <a:path h="1927987" w="1606550">
                  <a:moveTo>
                    <a:pt x="0" y="0"/>
                  </a:moveTo>
                  <a:lnTo>
                    <a:pt x="1606550" y="0"/>
                  </a:lnTo>
                  <a:lnTo>
                    <a:pt x="1606550" y="1927987"/>
                  </a:lnTo>
                  <a:lnTo>
                    <a:pt x="0" y="1927987"/>
                  </a:lnTo>
                  <a:lnTo>
                    <a:pt x="0" y="0"/>
                  </a:lnTo>
                  <a:close/>
                </a:path>
              </a:pathLst>
            </a:custGeom>
            <a:blipFill>
              <a:blip r:embed="rId7"/>
              <a:stretch>
                <a:fillRect l="-135" t="0" r="-135" b="-1"/>
              </a:stretch>
            </a:blipFill>
          </p:spPr>
        </p:sp>
      </p:grpSp>
      <p:sp>
        <p:nvSpPr>
          <p:cNvPr name="TextBox 25" id="25"/>
          <p:cNvSpPr txBox="true"/>
          <p:nvPr/>
        </p:nvSpPr>
        <p:spPr>
          <a:xfrm rot="0">
            <a:off x="2438102" y="8132861"/>
            <a:ext cx="3012430" cy="414635"/>
          </a:xfrm>
          <a:prstGeom prst="rect">
            <a:avLst/>
          </a:prstGeom>
        </p:spPr>
        <p:txBody>
          <a:bodyPr anchor="t" rtlCol="false" tIns="0" lIns="0" bIns="0" rIns="0">
            <a:spAutoFit/>
          </a:bodyPr>
          <a:lstStyle/>
          <a:p>
            <a:pPr algn="l">
              <a:lnSpc>
                <a:spcPts val="2937"/>
              </a:lnSpc>
            </a:pPr>
            <a:r>
              <a:rPr lang="en-US" sz="2312">
                <a:solidFill>
                  <a:srgbClr val="504C49"/>
                </a:solidFill>
                <a:latin typeface="Arimo"/>
                <a:ea typeface="Arimo"/>
                <a:cs typeface="Arimo"/>
                <a:sym typeface="Arimo"/>
              </a:rPr>
              <a:t>Evaluation</a:t>
            </a:r>
          </a:p>
        </p:txBody>
      </p:sp>
      <p:sp>
        <p:nvSpPr>
          <p:cNvPr name="TextBox 26" id="26"/>
          <p:cNvSpPr txBox="true"/>
          <p:nvPr/>
        </p:nvSpPr>
        <p:spPr>
          <a:xfrm rot="0">
            <a:off x="2438102" y="8625334"/>
            <a:ext cx="14857660" cy="452140"/>
          </a:xfrm>
          <a:prstGeom prst="rect">
            <a:avLst/>
          </a:prstGeom>
        </p:spPr>
        <p:txBody>
          <a:bodyPr anchor="t" rtlCol="false" tIns="0" lIns="0" bIns="0" rIns="0">
            <a:spAutoFit/>
          </a:bodyPr>
          <a:lstStyle/>
          <a:p>
            <a:pPr algn="l">
              <a:lnSpc>
                <a:spcPts val="3000"/>
              </a:lnSpc>
            </a:pPr>
            <a:r>
              <a:rPr lang="en-US" sz="1874">
                <a:solidFill>
                  <a:srgbClr val="504C49"/>
                </a:solidFill>
                <a:latin typeface="Source Serif Pro"/>
                <a:ea typeface="Source Serif Pro"/>
                <a:cs typeface="Source Serif Pro"/>
                <a:sym typeface="Source Serif Pro"/>
              </a:rPr>
              <a:t>Assess accuracy and performance metrics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768697"/>
            <a:ext cx="9772947" cy="898922"/>
          </a:xfrm>
          <a:prstGeom prst="rect">
            <a:avLst/>
          </a:prstGeom>
        </p:spPr>
        <p:txBody>
          <a:bodyPr anchor="t" rtlCol="false" tIns="0" lIns="0" bIns="0" rIns="0">
            <a:spAutoFit/>
          </a:bodyPr>
          <a:lstStyle/>
          <a:p>
            <a:pPr algn="l">
              <a:lnSpc>
                <a:spcPts val="6625"/>
              </a:lnSpc>
            </a:pPr>
            <a:r>
              <a:rPr lang="en-US" sz="5250">
                <a:solidFill>
                  <a:srgbClr val="201B18"/>
                </a:solidFill>
                <a:latin typeface="Arimo"/>
                <a:ea typeface="Arimo"/>
                <a:cs typeface="Arimo"/>
                <a:sym typeface="Arimo"/>
              </a:rPr>
              <a:t>Model Performance &amp; Results</a:t>
            </a:r>
          </a:p>
        </p:txBody>
      </p:sp>
      <p:sp>
        <p:nvSpPr>
          <p:cNvPr name="TextBox 7" id="7"/>
          <p:cNvSpPr txBox="true"/>
          <p:nvPr/>
        </p:nvSpPr>
        <p:spPr>
          <a:xfrm rot="0">
            <a:off x="992238" y="2302669"/>
            <a:ext cx="4040238" cy="543074"/>
          </a:xfrm>
          <a:prstGeom prst="rect">
            <a:avLst/>
          </a:prstGeom>
        </p:spPr>
        <p:txBody>
          <a:bodyPr anchor="t" rtlCol="false" tIns="0" lIns="0" bIns="0" rIns="0">
            <a:spAutoFit/>
          </a:bodyPr>
          <a:lstStyle/>
          <a:p>
            <a:pPr algn="l">
              <a:lnSpc>
                <a:spcPts val="3937"/>
              </a:lnSpc>
            </a:pPr>
            <a:r>
              <a:rPr lang="en-US" sz="3125">
                <a:solidFill>
                  <a:srgbClr val="201B18"/>
                </a:solidFill>
                <a:latin typeface="Arimo"/>
                <a:ea typeface="Arimo"/>
                <a:cs typeface="Arimo"/>
                <a:sym typeface="Arimo"/>
              </a:rPr>
              <a:t>Prediction Accuracy</a:t>
            </a:r>
          </a:p>
        </p:txBody>
      </p:sp>
      <p:sp>
        <p:nvSpPr>
          <p:cNvPr name="TextBox 8" id="8"/>
          <p:cNvSpPr txBox="true"/>
          <p:nvPr/>
        </p:nvSpPr>
        <p:spPr>
          <a:xfrm rot="0">
            <a:off x="992238" y="3019722"/>
            <a:ext cx="9519196" cy="1388269"/>
          </a:xfrm>
          <a:prstGeom prst="rect">
            <a:avLst/>
          </a:prstGeom>
        </p:spPr>
        <p:txBody>
          <a:bodyPr anchor="t" rtlCol="false" tIns="0" lIns="0" bIns="0" rIns="0">
            <a:spAutoFit/>
          </a:bodyPr>
          <a:lstStyle/>
          <a:p>
            <a:pPr algn="l">
              <a:lnSpc>
                <a:spcPts val="3374"/>
              </a:lnSpc>
            </a:pPr>
            <a:r>
              <a:rPr lang="en-US" sz="2062">
                <a:solidFill>
                  <a:srgbClr val="504C49"/>
                </a:solidFill>
                <a:latin typeface="Source Serif Pro"/>
                <a:ea typeface="Source Serif Pro"/>
                <a:cs typeface="Source Serif Pro"/>
                <a:sym typeface="Source Serif Pro"/>
              </a:rPr>
              <a:t>Our logistic regression model successfully classified heart disease cases with </a:t>
            </a:r>
            <a:r>
              <a:rPr lang="en-US" sz="2062" b="true">
                <a:solidFill>
                  <a:srgbClr val="3E2513"/>
                </a:solidFill>
                <a:latin typeface="Source Serif Pro Bold"/>
                <a:ea typeface="Source Serif Pro Bold"/>
                <a:cs typeface="Source Serif Pro Bold"/>
                <a:sym typeface="Source Serif Pro Bold"/>
              </a:rPr>
              <a:t>high accuracy</a:t>
            </a:r>
            <a:r>
              <a:rPr lang="en-US" sz="2062">
                <a:solidFill>
                  <a:srgbClr val="504C49"/>
                </a:solidFill>
                <a:latin typeface="Source Serif Pro"/>
                <a:ea typeface="Source Serif Pro"/>
                <a:cs typeface="Source Serif Pro"/>
                <a:sym typeface="Source Serif Pro"/>
              </a:rPr>
              <a:t>, demonstrating the effectiveness of ML in medical diagnosis.</a:t>
            </a:r>
          </a:p>
        </p:txBody>
      </p:sp>
      <p:sp>
        <p:nvSpPr>
          <p:cNvPr name="TextBox 9" id="9"/>
          <p:cNvSpPr txBox="true"/>
          <p:nvPr/>
        </p:nvSpPr>
        <p:spPr>
          <a:xfrm rot="0">
            <a:off x="992238" y="4940796"/>
            <a:ext cx="4591199" cy="793551"/>
          </a:xfrm>
          <a:prstGeom prst="rect">
            <a:avLst/>
          </a:prstGeom>
        </p:spPr>
        <p:txBody>
          <a:bodyPr anchor="t" rtlCol="false" tIns="0" lIns="0" bIns="0" rIns="0">
            <a:spAutoFit/>
          </a:bodyPr>
          <a:lstStyle/>
          <a:p>
            <a:pPr algn="ctr">
              <a:lnSpc>
                <a:spcPts val="6937"/>
              </a:lnSpc>
            </a:pPr>
            <a:r>
              <a:rPr lang="en-US" sz="6937">
                <a:solidFill>
                  <a:srgbClr val="504C49"/>
                </a:solidFill>
                <a:latin typeface="Arimo"/>
                <a:ea typeface="Arimo"/>
                <a:cs typeface="Arimo"/>
                <a:sym typeface="Arimo"/>
              </a:rPr>
              <a:t>85%</a:t>
            </a:r>
          </a:p>
        </p:txBody>
      </p:sp>
      <p:sp>
        <p:nvSpPr>
          <p:cNvPr name="TextBox 10" id="10"/>
          <p:cNvSpPr txBox="true"/>
          <p:nvPr/>
        </p:nvSpPr>
        <p:spPr>
          <a:xfrm rot="0">
            <a:off x="1604368" y="6032747"/>
            <a:ext cx="3366939" cy="458837"/>
          </a:xfrm>
          <a:prstGeom prst="rect">
            <a:avLst/>
          </a:prstGeom>
        </p:spPr>
        <p:txBody>
          <a:bodyPr anchor="t" rtlCol="false" tIns="0" lIns="0" bIns="0" rIns="0">
            <a:spAutoFit/>
          </a:bodyPr>
          <a:lstStyle/>
          <a:p>
            <a:pPr algn="ctr">
              <a:lnSpc>
                <a:spcPts val="3312"/>
              </a:lnSpc>
            </a:pPr>
            <a:r>
              <a:rPr lang="en-US" sz="2625">
                <a:solidFill>
                  <a:srgbClr val="504C49"/>
                </a:solidFill>
                <a:latin typeface="Arimo"/>
                <a:ea typeface="Arimo"/>
                <a:cs typeface="Arimo"/>
                <a:sym typeface="Arimo"/>
              </a:rPr>
              <a:t>Training Accuracy</a:t>
            </a:r>
          </a:p>
        </p:txBody>
      </p:sp>
      <p:sp>
        <p:nvSpPr>
          <p:cNvPr name="TextBox 11" id="11"/>
          <p:cNvSpPr txBox="true"/>
          <p:nvPr/>
        </p:nvSpPr>
        <p:spPr>
          <a:xfrm rot="0">
            <a:off x="992238" y="6665565"/>
            <a:ext cx="4591199" cy="957262"/>
          </a:xfrm>
          <a:prstGeom prst="rect">
            <a:avLst/>
          </a:prstGeom>
        </p:spPr>
        <p:txBody>
          <a:bodyPr anchor="t" rtlCol="false" tIns="0" lIns="0" bIns="0" rIns="0">
            <a:spAutoFit/>
          </a:bodyPr>
          <a:lstStyle/>
          <a:p>
            <a:pPr algn="ctr">
              <a:lnSpc>
                <a:spcPts val="3374"/>
              </a:lnSpc>
            </a:pPr>
            <a:r>
              <a:rPr lang="en-US" sz="2062">
                <a:solidFill>
                  <a:srgbClr val="504C49"/>
                </a:solidFill>
                <a:latin typeface="Source Serif Pro"/>
                <a:ea typeface="Source Serif Pro"/>
                <a:cs typeface="Source Serif Pro"/>
                <a:sym typeface="Source Serif Pro"/>
              </a:rPr>
              <a:t>Model performance on training dataset</a:t>
            </a:r>
          </a:p>
        </p:txBody>
      </p:sp>
      <p:sp>
        <p:nvSpPr>
          <p:cNvPr name="TextBox 12" id="12"/>
          <p:cNvSpPr txBox="true"/>
          <p:nvPr/>
        </p:nvSpPr>
        <p:spPr>
          <a:xfrm rot="0">
            <a:off x="5920085" y="4940796"/>
            <a:ext cx="4591347" cy="793551"/>
          </a:xfrm>
          <a:prstGeom prst="rect">
            <a:avLst/>
          </a:prstGeom>
        </p:spPr>
        <p:txBody>
          <a:bodyPr anchor="t" rtlCol="false" tIns="0" lIns="0" bIns="0" rIns="0">
            <a:spAutoFit/>
          </a:bodyPr>
          <a:lstStyle/>
          <a:p>
            <a:pPr algn="ctr">
              <a:lnSpc>
                <a:spcPts val="6937"/>
              </a:lnSpc>
            </a:pPr>
            <a:r>
              <a:rPr lang="en-US" sz="6937">
                <a:solidFill>
                  <a:srgbClr val="504C49"/>
                </a:solidFill>
                <a:latin typeface="Arimo"/>
                <a:ea typeface="Arimo"/>
                <a:cs typeface="Arimo"/>
                <a:sym typeface="Arimo"/>
              </a:rPr>
              <a:t>80%</a:t>
            </a:r>
          </a:p>
        </p:txBody>
      </p:sp>
      <p:sp>
        <p:nvSpPr>
          <p:cNvPr name="TextBox 13" id="13"/>
          <p:cNvSpPr txBox="true"/>
          <p:nvPr/>
        </p:nvSpPr>
        <p:spPr>
          <a:xfrm rot="0">
            <a:off x="6532215" y="6032747"/>
            <a:ext cx="3366939" cy="458837"/>
          </a:xfrm>
          <a:prstGeom prst="rect">
            <a:avLst/>
          </a:prstGeom>
        </p:spPr>
        <p:txBody>
          <a:bodyPr anchor="t" rtlCol="false" tIns="0" lIns="0" bIns="0" rIns="0">
            <a:spAutoFit/>
          </a:bodyPr>
          <a:lstStyle/>
          <a:p>
            <a:pPr algn="ctr">
              <a:lnSpc>
                <a:spcPts val="3312"/>
              </a:lnSpc>
            </a:pPr>
            <a:r>
              <a:rPr lang="en-US" sz="2625">
                <a:solidFill>
                  <a:srgbClr val="504C49"/>
                </a:solidFill>
                <a:latin typeface="Arimo"/>
                <a:ea typeface="Arimo"/>
                <a:cs typeface="Arimo"/>
                <a:sym typeface="Arimo"/>
              </a:rPr>
              <a:t>Test Accuracy</a:t>
            </a:r>
          </a:p>
        </p:txBody>
      </p:sp>
      <p:sp>
        <p:nvSpPr>
          <p:cNvPr name="TextBox 14" id="14"/>
          <p:cNvSpPr txBox="true"/>
          <p:nvPr/>
        </p:nvSpPr>
        <p:spPr>
          <a:xfrm rot="0">
            <a:off x="5920085" y="6665565"/>
            <a:ext cx="4591347" cy="526256"/>
          </a:xfrm>
          <a:prstGeom prst="rect">
            <a:avLst/>
          </a:prstGeom>
        </p:spPr>
        <p:txBody>
          <a:bodyPr anchor="t" rtlCol="false" tIns="0" lIns="0" bIns="0" rIns="0">
            <a:spAutoFit/>
          </a:bodyPr>
          <a:lstStyle/>
          <a:p>
            <a:pPr algn="ctr">
              <a:lnSpc>
                <a:spcPts val="3374"/>
              </a:lnSpc>
            </a:pPr>
            <a:r>
              <a:rPr lang="en-US" sz="2062">
                <a:solidFill>
                  <a:srgbClr val="504C49"/>
                </a:solidFill>
                <a:latin typeface="Source Serif Pro"/>
                <a:ea typeface="Source Serif Pro"/>
                <a:cs typeface="Source Serif Pro"/>
                <a:sym typeface="Source Serif Pro"/>
              </a:rPr>
              <a:t>Validation on unseen patient data</a:t>
            </a:r>
          </a:p>
        </p:txBody>
      </p:sp>
      <p:sp>
        <p:nvSpPr>
          <p:cNvPr name="TextBox 15" id="15"/>
          <p:cNvSpPr txBox="true"/>
          <p:nvPr/>
        </p:nvSpPr>
        <p:spPr>
          <a:xfrm rot="0">
            <a:off x="992238" y="7830591"/>
            <a:ext cx="9519196" cy="1388269"/>
          </a:xfrm>
          <a:prstGeom prst="rect">
            <a:avLst/>
          </a:prstGeom>
        </p:spPr>
        <p:txBody>
          <a:bodyPr anchor="t" rtlCol="false" tIns="0" lIns="0" bIns="0" rIns="0">
            <a:spAutoFit/>
          </a:bodyPr>
          <a:lstStyle/>
          <a:p>
            <a:pPr algn="l">
              <a:lnSpc>
                <a:spcPts val="3374"/>
              </a:lnSpc>
            </a:pPr>
            <a:r>
              <a:rPr lang="en-US" sz="2062">
                <a:solidFill>
                  <a:srgbClr val="504C49"/>
                </a:solidFill>
                <a:latin typeface="Source Serif Pro"/>
                <a:ea typeface="Source Serif Pro"/>
                <a:cs typeface="Source Serif Pro"/>
                <a:sym typeface="Source Serif Pro"/>
              </a:rPr>
              <a:t>The model effectively identifies key risk factors including age, chest pain type, and cholesterol levels. Low false negatives ensure high-risk patients aren't missed.</a:t>
            </a:r>
          </a:p>
        </p:txBody>
      </p:sp>
      <p:grpSp>
        <p:nvGrpSpPr>
          <p:cNvPr name="Group 16" id="16"/>
          <p:cNvGrpSpPr>
            <a:grpSpLocks noChangeAspect="true"/>
          </p:cNvGrpSpPr>
          <p:nvPr/>
        </p:nvGrpSpPr>
        <p:grpSpPr>
          <a:xfrm rot="0">
            <a:off x="11178182" y="2374552"/>
            <a:ext cx="5820519" cy="5317926"/>
            <a:chOff x="0" y="0"/>
            <a:chExt cx="7760692" cy="7090568"/>
          </a:xfrm>
        </p:grpSpPr>
        <p:sp>
          <p:nvSpPr>
            <p:cNvPr name="Freeform 17" id="17" descr="preencoded.png"/>
            <p:cNvSpPr/>
            <p:nvPr/>
          </p:nvSpPr>
          <p:spPr>
            <a:xfrm flipH="false" flipV="false" rot="0">
              <a:off x="0" y="0"/>
              <a:ext cx="7760716" cy="7090537"/>
            </a:xfrm>
            <a:custGeom>
              <a:avLst/>
              <a:gdLst/>
              <a:ahLst/>
              <a:cxnLst/>
              <a:rect r="r" b="b" t="t" l="l"/>
              <a:pathLst>
                <a:path h="7090537" w="7760716">
                  <a:moveTo>
                    <a:pt x="0" y="0"/>
                  </a:moveTo>
                  <a:lnTo>
                    <a:pt x="7760716" y="0"/>
                  </a:lnTo>
                  <a:lnTo>
                    <a:pt x="7760716" y="7090537"/>
                  </a:lnTo>
                  <a:lnTo>
                    <a:pt x="0" y="7090537"/>
                  </a:lnTo>
                  <a:lnTo>
                    <a:pt x="0" y="0"/>
                  </a:lnTo>
                  <a:close/>
                </a:path>
              </a:pathLst>
            </a:custGeom>
            <a:blipFill>
              <a:blip r:embed="rId3"/>
              <a:stretch>
                <a:fillRect l="-21" t="0" r="-21"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881211"/>
            <a:ext cx="8707934" cy="746820"/>
          </a:xfrm>
          <a:prstGeom prst="rect">
            <a:avLst/>
          </a:prstGeom>
        </p:spPr>
        <p:txBody>
          <a:bodyPr anchor="t" rtlCol="false" tIns="0" lIns="0" bIns="0" rIns="0">
            <a:spAutoFit/>
          </a:bodyPr>
          <a:lstStyle/>
          <a:p>
            <a:pPr algn="l">
              <a:lnSpc>
                <a:spcPts val="5562"/>
              </a:lnSpc>
            </a:pPr>
            <a:r>
              <a:rPr lang="en-US" sz="4437">
                <a:solidFill>
                  <a:srgbClr val="201B18"/>
                </a:solidFill>
                <a:latin typeface="Arimo"/>
                <a:ea typeface="Arimo"/>
                <a:cs typeface="Arimo"/>
                <a:sym typeface="Arimo"/>
              </a:rPr>
              <a:t>Conclusion &amp; Future Directions</a:t>
            </a:r>
          </a:p>
        </p:txBody>
      </p:sp>
      <p:grpSp>
        <p:nvGrpSpPr>
          <p:cNvPr name="Group 9" id="9"/>
          <p:cNvGrpSpPr/>
          <p:nvPr/>
        </p:nvGrpSpPr>
        <p:grpSpPr>
          <a:xfrm rot="0">
            <a:off x="7850237" y="2308472"/>
            <a:ext cx="4609356" cy="3489871"/>
            <a:chOff x="0" y="0"/>
            <a:chExt cx="6145808" cy="4653162"/>
          </a:xfrm>
        </p:grpSpPr>
        <p:sp>
          <p:nvSpPr>
            <p:cNvPr name="Freeform 10" id="10"/>
            <p:cNvSpPr/>
            <p:nvPr/>
          </p:nvSpPr>
          <p:spPr>
            <a:xfrm flipH="false" flipV="false" rot="0">
              <a:off x="0" y="0"/>
              <a:ext cx="6145784" cy="4653153"/>
            </a:xfrm>
            <a:custGeom>
              <a:avLst/>
              <a:gdLst/>
              <a:ahLst/>
              <a:cxnLst/>
              <a:rect r="r" b="b" t="t" l="l"/>
              <a:pathLst>
                <a:path h="4653153" w="6145784">
                  <a:moveTo>
                    <a:pt x="0" y="182880"/>
                  </a:moveTo>
                  <a:cubicBezTo>
                    <a:pt x="0" y="81915"/>
                    <a:pt x="81915" y="0"/>
                    <a:pt x="182880" y="0"/>
                  </a:cubicBezTo>
                  <a:lnTo>
                    <a:pt x="5962904" y="0"/>
                  </a:lnTo>
                  <a:cubicBezTo>
                    <a:pt x="6063869" y="0"/>
                    <a:pt x="6145784" y="81915"/>
                    <a:pt x="6145784" y="182880"/>
                  </a:cubicBezTo>
                  <a:lnTo>
                    <a:pt x="6145784" y="4470273"/>
                  </a:lnTo>
                  <a:cubicBezTo>
                    <a:pt x="6145784" y="4571238"/>
                    <a:pt x="6063869" y="4653153"/>
                    <a:pt x="5962904" y="4653153"/>
                  </a:cubicBezTo>
                  <a:lnTo>
                    <a:pt x="182880" y="4653153"/>
                  </a:lnTo>
                  <a:cubicBezTo>
                    <a:pt x="81915" y="4653153"/>
                    <a:pt x="0" y="4571238"/>
                    <a:pt x="0" y="4470273"/>
                  </a:cubicBezTo>
                  <a:close/>
                </a:path>
              </a:pathLst>
            </a:custGeom>
            <a:solidFill>
              <a:srgbClr val="FFFFFF"/>
            </a:solidFill>
          </p:spPr>
        </p:sp>
      </p:grpSp>
      <p:grpSp>
        <p:nvGrpSpPr>
          <p:cNvPr name="Group 11" id="11"/>
          <p:cNvGrpSpPr/>
          <p:nvPr/>
        </p:nvGrpSpPr>
        <p:grpSpPr>
          <a:xfrm rot="0">
            <a:off x="7850237" y="2279898"/>
            <a:ext cx="4609356" cy="114300"/>
            <a:chOff x="0" y="0"/>
            <a:chExt cx="6145808" cy="152400"/>
          </a:xfrm>
        </p:grpSpPr>
        <p:sp>
          <p:nvSpPr>
            <p:cNvPr name="Freeform 12" id="12"/>
            <p:cNvSpPr/>
            <p:nvPr/>
          </p:nvSpPr>
          <p:spPr>
            <a:xfrm flipH="false" flipV="false" rot="0">
              <a:off x="0" y="0"/>
              <a:ext cx="6145784" cy="152400"/>
            </a:xfrm>
            <a:custGeom>
              <a:avLst/>
              <a:gdLst/>
              <a:ahLst/>
              <a:cxnLst/>
              <a:rect r="r" b="b" t="t" l="l"/>
              <a:pathLst>
                <a:path h="152400" w="6145784">
                  <a:moveTo>
                    <a:pt x="0" y="45339"/>
                  </a:moveTo>
                  <a:cubicBezTo>
                    <a:pt x="0" y="20320"/>
                    <a:pt x="20320" y="0"/>
                    <a:pt x="45339" y="0"/>
                  </a:cubicBezTo>
                  <a:lnTo>
                    <a:pt x="6100445" y="0"/>
                  </a:lnTo>
                  <a:cubicBezTo>
                    <a:pt x="6125464" y="0"/>
                    <a:pt x="6145784" y="20320"/>
                    <a:pt x="6145784" y="45339"/>
                  </a:cubicBezTo>
                  <a:lnTo>
                    <a:pt x="6145784" y="107061"/>
                  </a:lnTo>
                  <a:cubicBezTo>
                    <a:pt x="6145784" y="132080"/>
                    <a:pt x="6125464" y="152400"/>
                    <a:pt x="6100445" y="152400"/>
                  </a:cubicBezTo>
                  <a:lnTo>
                    <a:pt x="45339" y="152400"/>
                  </a:lnTo>
                  <a:cubicBezTo>
                    <a:pt x="20320" y="152400"/>
                    <a:pt x="0" y="132080"/>
                    <a:pt x="0" y="107061"/>
                  </a:cubicBezTo>
                  <a:close/>
                </a:path>
              </a:pathLst>
            </a:custGeom>
            <a:solidFill>
              <a:srgbClr val="3E2513"/>
            </a:solidFill>
          </p:spPr>
        </p:sp>
      </p:grpSp>
      <p:grpSp>
        <p:nvGrpSpPr>
          <p:cNvPr name="Group 13" id="13"/>
          <p:cNvGrpSpPr/>
          <p:nvPr/>
        </p:nvGrpSpPr>
        <p:grpSpPr>
          <a:xfrm rot="0">
            <a:off x="9814620" y="1968252"/>
            <a:ext cx="680443" cy="680443"/>
            <a:chOff x="0" y="0"/>
            <a:chExt cx="907257" cy="907257"/>
          </a:xfrm>
        </p:grpSpPr>
        <p:sp>
          <p:nvSpPr>
            <p:cNvPr name="Freeform 14" id="14"/>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15" id="15" descr="preencoded.png"/>
          <p:cNvSpPr/>
          <p:nvPr/>
        </p:nvSpPr>
        <p:spPr>
          <a:xfrm flipH="false" flipV="false" rot="0">
            <a:off x="10018811" y="2172444"/>
            <a:ext cx="272057" cy="272057"/>
          </a:xfrm>
          <a:custGeom>
            <a:avLst/>
            <a:gdLst/>
            <a:ahLst/>
            <a:cxnLst/>
            <a:rect r="r" b="b" t="t" l="l"/>
            <a:pathLst>
              <a:path h="272057" w="272057">
                <a:moveTo>
                  <a:pt x="0" y="0"/>
                </a:moveTo>
                <a:lnTo>
                  <a:pt x="272058" y="0"/>
                </a:lnTo>
                <a:lnTo>
                  <a:pt x="272058" y="272057"/>
                </a:lnTo>
                <a:lnTo>
                  <a:pt x="0" y="272057"/>
                </a:lnTo>
                <a:lnTo>
                  <a:pt x="0" y="0"/>
                </a:lnTo>
                <a:close/>
              </a:path>
            </a:pathLst>
          </a:custGeom>
          <a:blipFill>
            <a:blip r:embed="rId4">
              <a:extLst>
                <a:ext uri="{96DAC541-7B7A-43D3-8B79-37D633B846F1}">
                  <asvg:svgBlip xmlns:asvg="http://schemas.microsoft.com/office/drawing/2016/SVG/main" r:embed="rId5"/>
                </a:ext>
              </a:extLst>
            </a:blip>
            <a:stretch>
              <a:fillRect l="0" t="-1724" r="0" b="-1724"/>
            </a:stretch>
          </a:blipFill>
        </p:spPr>
      </p:sp>
      <p:sp>
        <p:nvSpPr>
          <p:cNvPr name="TextBox 16" id="16"/>
          <p:cNvSpPr txBox="true"/>
          <p:nvPr/>
        </p:nvSpPr>
        <p:spPr>
          <a:xfrm rot="0">
            <a:off x="8105626" y="2846934"/>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Key Achievement</a:t>
            </a:r>
          </a:p>
        </p:txBody>
      </p:sp>
      <p:sp>
        <p:nvSpPr>
          <p:cNvPr name="TextBox 17" id="17"/>
          <p:cNvSpPr txBox="true"/>
          <p:nvPr/>
        </p:nvSpPr>
        <p:spPr>
          <a:xfrm rot="0">
            <a:off x="8105626" y="3299222"/>
            <a:ext cx="4098577" cy="2243732"/>
          </a:xfrm>
          <a:prstGeom prst="rect">
            <a:avLst/>
          </a:prstGeom>
        </p:spPr>
        <p:txBody>
          <a:bodyPr anchor="t" rtlCol="false" tIns="0" lIns="0" bIns="0" rIns="0">
            <a:spAutoFit/>
          </a:bodyPr>
          <a:lstStyle/>
          <a:p>
            <a:pPr algn="l">
              <a:lnSpc>
                <a:spcPts val="2812"/>
              </a:lnSpc>
            </a:pPr>
            <a:r>
              <a:rPr lang="en-US" sz="1750">
                <a:solidFill>
                  <a:srgbClr val="504C49"/>
                </a:solidFill>
                <a:latin typeface="Source Serif Pro"/>
                <a:ea typeface="Source Serif Pro"/>
                <a:cs typeface="Source Serif Pro"/>
                <a:sym typeface="Source Serif Pro"/>
              </a:rPr>
              <a:t>Successfully developed an accurate, interpretable model for heart disease prediction using logistic regression. The system provides reliable risk assessment that can support clinical decision-making.</a:t>
            </a:r>
          </a:p>
        </p:txBody>
      </p:sp>
      <p:grpSp>
        <p:nvGrpSpPr>
          <p:cNvPr name="Group 18" id="18"/>
          <p:cNvGrpSpPr/>
          <p:nvPr/>
        </p:nvGrpSpPr>
        <p:grpSpPr>
          <a:xfrm rot="0">
            <a:off x="12686408" y="2308472"/>
            <a:ext cx="4609356" cy="3489871"/>
            <a:chOff x="0" y="0"/>
            <a:chExt cx="6145808" cy="4653162"/>
          </a:xfrm>
        </p:grpSpPr>
        <p:sp>
          <p:nvSpPr>
            <p:cNvPr name="Freeform 19" id="19"/>
            <p:cNvSpPr/>
            <p:nvPr/>
          </p:nvSpPr>
          <p:spPr>
            <a:xfrm flipH="false" flipV="false" rot="0">
              <a:off x="0" y="0"/>
              <a:ext cx="6145784" cy="4653153"/>
            </a:xfrm>
            <a:custGeom>
              <a:avLst/>
              <a:gdLst/>
              <a:ahLst/>
              <a:cxnLst/>
              <a:rect r="r" b="b" t="t" l="l"/>
              <a:pathLst>
                <a:path h="4653153" w="6145784">
                  <a:moveTo>
                    <a:pt x="0" y="182880"/>
                  </a:moveTo>
                  <a:cubicBezTo>
                    <a:pt x="0" y="81915"/>
                    <a:pt x="81915" y="0"/>
                    <a:pt x="182880" y="0"/>
                  </a:cubicBezTo>
                  <a:lnTo>
                    <a:pt x="5962904" y="0"/>
                  </a:lnTo>
                  <a:cubicBezTo>
                    <a:pt x="6063869" y="0"/>
                    <a:pt x="6145784" y="81915"/>
                    <a:pt x="6145784" y="182880"/>
                  </a:cubicBezTo>
                  <a:lnTo>
                    <a:pt x="6145784" y="4470273"/>
                  </a:lnTo>
                  <a:cubicBezTo>
                    <a:pt x="6145784" y="4571238"/>
                    <a:pt x="6063869" y="4653153"/>
                    <a:pt x="5962904" y="4653153"/>
                  </a:cubicBezTo>
                  <a:lnTo>
                    <a:pt x="182880" y="4653153"/>
                  </a:lnTo>
                  <a:cubicBezTo>
                    <a:pt x="81915" y="4653153"/>
                    <a:pt x="0" y="4571238"/>
                    <a:pt x="0" y="4470273"/>
                  </a:cubicBezTo>
                  <a:close/>
                </a:path>
              </a:pathLst>
            </a:custGeom>
            <a:solidFill>
              <a:srgbClr val="FFFFFF"/>
            </a:solidFill>
          </p:spPr>
        </p:sp>
      </p:grpSp>
      <p:grpSp>
        <p:nvGrpSpPr>
          <p:cNvPr name="Group 20" id="20"/>
          <p:cNvGrpSpPr/>
          <p:nvPr/>
        </p:nvGrpSpPr>
        <p:grpSpPr>
          <a:xfrm rot="0">
            <a:off x="12686408" y="2279898"/>
            <a:ext cx="4609356" cy="114300"/>
            <a:chOff x="0" y="0"/>
            <a:chExt cx="6145808" cy="152400"/>
          </a:xfrm>
        </p:grpSpPr>
        <p:sp>
          <p:nvSpPr>
            <p:cNvPr name="Freeform 21" id="21"/>
            <p:cNvSpPr/>
            <p:nvPr/>
          </p:nvSpPr>
          <p:spPr>
            <a:xfrm flipH="false" flipV="false" rot="0">
              <a:off x="0" y="0"/>
              <a:ext cx="6145784" cy="152400"/>
            </a:xfrm>
            <a:custGeom>
              <a:avLst/>
              <a:gdLst/>
              <a:ahLst/>
              <a:cxnLst/>
              <a:rect r="r" b="b" t="t" l="l"/>
              <a:pathLst>
                <a:path h="152400" w="6145784">
                  <a:moveTo>
                    <a:pt x="0" y="45339"/>
                  </a:moveTo>
                  <a:cubicBezTo>
                    <a:pt x="0" y="20320"/>
                    <a:pt x="20320" y="0"/>
                    <a:pt x="45339" y="0"/>
                  </a:cubicBezTo>
                  <a:lnTo>
                    <a:pt x="6100445" y="0"/>
                  </a:lnTo>
                  <a:cubicBezTo>
                    <a:pt x="6125464" y="0"/>
                    <a:pt x="6145784" y="20320"/>
                    <a:pt x="6145784" y="45339"/>
                  </a:cubicBezTo>
                  <a:lnTo>
                    <a:pt x="6145784" y="107061"/>
                  </a:lnTo>
                  <a:cubicBezTo>
                    <a:pt x="6145784" y="132080"/>
                    <a:pt x="6125464" y="152400"/>
                    <a:pt x="6100445" y="152400"/>
                  </a:cubicBezTo>
                  <a:lnTo>
                    <a:pt x="45339" y="152400"/>
                  </a:lnTo>
                  <a:cubicBezTo>
                    <a:pt x="20320" y="152400"/>
                    <a:pt x="0" y="132080"/>
                    <a:pt x="0" y="107061"/>
                  </a:cubicBezTo>
                  <a:close/>
                </a:path>
              </a:pathLst>
            </a:custGeom>
            <a:solidFill>
              <a:srgbClr val="3E2513"/>
            </a:solidFill>
          </p:spPr>
        </p:sp>
      </p:grpSp>
      <p:grpSp>
        <p:nvGrpSpPr>
          <p:cNvPr name="Group 22" id="22"/>
          <p:cNvGrpSpPr/>
          <p:nvPr/>
        </p:nvGrpSpPr>
        <p:grpSpPr>
          <a:xfrm rot="0">
            <a:off x="14650790" y="1968252"/>
            <a:ext cx="680443" cy="680443"/>
            <a:chOff x="0" y="0"/>
            <a:chExt cx="907257" cy="907257"/>
          </a:xfrm>
        </p:grpSpPr>
        <p:sp>
          <p:nvSpPr>
            <p:cNvPr name="Freeform 23" id="23"/>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24" id="24" descr="preencoded.png"/>
          <p:cNvSpPr/>
          <p:nvPr/>
        </p:nvSpPr>
        <p:spPr>
          <a:xfrm flipH="false" flipV="false" rot="0">
            <a:off x="14854981" y="2172444"/>
            <a:ext cx="272057" cy="272057"/>
          </a:xfrm>
          <a:custGeom>
            <a:avLst/>
            <a:gdLst/>
            <a:ahLst/>
            <a:cxnLst/>
            <a:rect r="r" b="b" t="t" l="l"/>
            <a:pathLst>
              <a:path h="272057" w="272057">
                <a:moveTo>
                  <a:pt x="0" y="0"/>
                </a:moveTo>
                <a:lnTo>
                  <a:pt x="272058" y="0"/>
                </a:lnTo>
                <a:lnTo>
                  <a:pt x="272058" y="272057"/>
                </a:lnTo>
                <a:lnTo>
                  <a:pt x="0" y="272057"/>
                </a:lnTo>
                <a:lnTo>
                  <a:pt x="0" y="0"/>
                </a:lnTo>
                <a:close/>
              </a:path>
            </a:pathLst>
          </a:custGeom>
          <a:blipFill>
            <a:blip r:embed="rId6">
              <a:extLst>
                <a:ext uri="{96DAC541-7B7A-43D3-8B79-37D633B846F1}">
                  <asvg:svgBlip xmlns:asvg="http://schemas.microsoft.com/office/drawing/2016/SVG/main" r:embed="rId7"/>
                </a:ext>
              </a:extLst>
            </a:blip>
            <a:stretch>
              <a:fillRect l="-6896" t="0" r="-6896" b="0"/>
            </a:stretch>
          </a:blipFill>
        </p:spPr>
      </p:sp>
      <p:sp>
        <p:nvSpPr>
          <p:cNvPr name="TextBox 25" id="25"/>
          <p:cNvSpPr txBox="true"/>
          <p:nvPr/>
        </p:nvSpPr>
        <p:spPr>
          <a:xfrm rot="0">
            <a:off x="12941796" y="2846934"/>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Medical Impact</a:t>
            </a:r>
          </a:p>
        </p:txBody>
      </p:sp>
      <p:sp>
        <p:nvSpPr>
          <p:cNvPr name="TextBox 26" id="26"/>
          <p:cNvSpPr txBox="true"/>
          <p:nvPr/>
        </p:nvSpPr>
        <p:spPr>
          <a:xfrm rot="0">
            <a:off x="12941796" y="3299222"/>
            <a:ext cx="4098577" cy="2243732"/>
          </a:xfrm>
          <a:prstGeom prst="rect">
            <a:avLst/>
          </a:prstGeom>
        </p:spPr>
        <p:txBody>
          <a:bodyPr anchor="t" rtlCol="false" tIns="0" lIns="0" bIns="0" rIns="0">
            <a:spAutoFit/>
          </a:bodyPr>
          <a:lstStyle/>
          <a:p>
            <a:pPr algn="l">
              <a:lnSpc>
                <a:spcPts val="2812"/>
              </a:lnSpc>
            </a:pPr>
            <a:r>
              <a:rPr lang="en-US" sz="1750">
                <a:solidFill>
                  <a:srgbClr val="504C49"/>
                </a:solidFill>
                <a:latin typeface="Source Serif Pro"/>
                <a:ea typeface="Source Serif Pro"/>
                <a:cs typeface="Source Serif Pro"/>
                <a:sym typeface="Source Serif Pro"/>
              </a:rPr>
              <a:t>Machine learning transforms healthcare by enabling early intervention and personalized treatment plans. </a:t>
            </a:r>
            <a:r>
              <a:rPr lang="en-US" sz="1750" b="true">
                <a:solidFill>
                  <a:srgbClr val="3E2513"/>
                </a:solidFill>
                <a:latin typeface="Source Serif Pro Bold"/>
                <a:ea typeface="Source Serif Pro Bold"/>
                <a:cs typeface="Source Serif Pro Bold"/>
                <a:sym typeface="Source Serif Pro Bold"/>
              </a:rPr>
              <a:t>Predictive analytics can save lives</a:t>
            </a:r>
            <a:r>
              <a:rPr lang="en-US" sz="1750">
                <a:solidFill>
                  <a:srgbClr val="504C49"/>
                </a:solidFill>
                <a:latin typeface="Source Serif Pro"/>
                <a:ea typeface="Source Serif Pro"/>
                <a:cs typeface="Source Serif Pro"/>
                <a:sym typeface="Source Serif Pro"/>
              </a:rPr>
              <a:t> by identifying at-risk patients before symptoms appear.</a:t>
            </a:r>
          </a:p>
        </p:txBody>
      </p:sp>
      <p:grpSp>
        <p:nvGrpSpPr>
          <p:cNvPr name="Group 27" id="27"/>
          <p:cNvGrpSpPr/>
          <p:nvPr/>
        </p:nvGrpSpPr>
        <p:grpSpPr>
          <a:xfrm rot="0">
            <a:off x="7850237" y="6365379"/>
            <a:ext cx="9445526" cy="3002161"/>
            <a:chOff x="0" y="0"/>
            <a:chExt cx="12594035" cy="4002882"/>
          </a:xfrm>
        </p:grpSpPr>
        <p:sp>
          <p:nvSpPr>
            <p:cNvPr name="Freeform 28" id="28"/>
            <p:cNvSpPr/>
            <p:nvPr/>
          </p:nvSpPr>
          <p:spPr>
            <a:xfrm flipH="false" flipV="false" rot="0">
              <a:off x="0" y="0"/>
              <a:ext cx="12594082" cy="4002913"/>
            </a:xfrm>
            <a:custGeom>
              <a:avLst/>
              <a:gdLst/>
              <a:ahLst/>
              <a:cxnLst/>
              <a:rect r="r" b="b" t="t" l="l"/>
              <a:pathLst>
                <a:path h="4002913" w="12594082">
                  <a:moveTo>
                    <a:pt x="0" y="182880"/>
                  </a:moveTo>
                  <a:cubicBezTo>
                    <a:pt x="0" y="81915"/>
                    <a:pt x="81915" y="0"/>
                    <a:pt x="182880" y="0"/>
                  </a:cubicBezTo>
                  <a:lnTo>
                    <a:pt x="12411202" y="0"/>
                  </a:lnTo>
                  <a:cubicBezTo>
                    <a:pt x="12512167" y="0"/>
                    <a:pt x="12594082" y="81915"/>
                    <a:pt x="12594082" y="182880"/>
                  </a:cubicBezTo>
                  <a:lnTo>
                    <a:pt x="12594082" y="3820033"/>
                  </a:lnTo>
                  <a:cubicBezTo>
                    <a:pt x="12594082" y="3920998"/>
                    <a:pt x="12512167" y="4002913"/>
                    <a:pt x="12411202" y="4002913"/>
                  </a:cubicBezTo>
                  <a:lnTo>
                    <a:pt x="182880" y="4002913"/>
                  </a:lnTo>
                  <a:cubicBezTo>
                    <a:pt x="81915" y="4002913"/>
                    <a:pt x="0" y="3920998"/>
                    <a:pt x="0" y="3820033"/>
                  </a:cubicBezTo>
                  <a:close/>
                </a:path>
              </a:pathLst>
            </a:custGeom>
            <a:solidFill>
              <a:srgbClr val="FFFFFF"/>
            </a:solidFill>
          </p:spPr>
        </p:sp>
      </p:grpSp>
      <p:grpSp>
        <p:nvGrpSpPr>
          <p:cNvPr name="Group 29" id="29"/>
          <p:cNvGrpSpPr/>
          <p:nvPr/>
        </p:nvGrpSpPr>
        <p:grpSpPr>
          <a:xfrm rot="0">
            <a:off x="7850237" y="6336804"/>
            <a:ext cx="9445526" cy="114300"/>
            <a:chOff x="0" y="0"/>
            <a:chExt cx="12594035" cy="152400"/>
          </a:xfrm>
        </p:grpSpPr>
        <p:sp>
          <p:nvSpPr>
            <p:cNvPr name="Freeform 30" id="30"/>
            <p:cNvSpPr/>
            <p:nvPr/>
          </p:nvSpPr>
          <p:spPr>
            <a:xfrm flipH="false" flipV="false" rot="0">
              <a:off x="0" y="0"/>
              <a:ext cx="12593955" cy="152400"/>
            </a:xfrm>
            <a:custGeom>
              <a:avLst/>
              <a:gdLst/>
              <a:ahLst/>
              <a:cxnLst/>
              <a:rect r="r" b="b" t="t" l="l"/>
              <a:pathLst>
                <a:path h="152400" w="12593955">
                  <a:moveTo>
                    <a:pt x="0" y="45339"/>
                  </a:moveTo>
                  <a:cubicBezTo>
                    <a:pt x="0" y="20320"/>
                    <a:pt x="20320" y="0"/>
                    <a:pt x="45339" y="0"/>
                  </a:cubicBezTo>
                  <a:lnTo>
                    <a:pt x="12548616" y="0"/>
                  </a:lnTo>
                  <a:cubicBezTo>
                    <a:pt x="12573635" y="0"/>
                    <a:pt x="12593955" y="20320"/>
                    <a:pt x="12593955" y="45339"/>
                  </a:cubicBezTo>
                  <a:lnTo>
                    <a:pt x="12593955" y="107061"/>
                  </a:lnTo>
                  <a:cubicBezTo>
                    <a:pt x="12593955" y="132080"/>
                    <a:pt x="12573635" y="152400"/>
                    <a:pt x="12548616" y="152400"/>
                  </a:cubicBezTo>
                  <a:lnTo>
                    <a:pt x="45339" y="152400"/>
                  </a:lnTo>
                  <a:cubicBezTo>
                    <a:pt x="20320" y="152400"/>
                    <a:pt x="0" y="132080"/>
                    <a:pt x="0" y="107061"/>
                  </a:cubicBezTo>
                  <a:close/>
                </a:path>
              </a:pathLst>
            </a:custGeom>
            <a:solidFill>
              <a:srgbClr val="3E2513"/>
            </a:solidFill>
          </p:spPr>
        </p:sp>
      </p:grpSp>
      <p:grpSp>
        <p:nvGrpSpPr>
          <p:cNvPr name="Group 31" id="31"/>
          <p:cNvGrpSpPr/>
          <p:nvPr/>
        </p:nvGrpSpPr>
        <p:grpSpPr>
          <a:xfrm rot="0">
            <a:off x="12232779" y="6025158"/>
            <a:ext cx="680443" cy="680442"/>
            <a:chOff x="0" y="0"/>
            <a:chExt cx="907257" cy="907257"/>
          </a:xfrm>
        </p:grpSpPr>
        <p:sp>
          <p:nvSpPr>
            <p:cNvPr name="Freeform 32" id="32"/>
            <p:cNvSpPr/>
            <p:nvPr/>
          </p:nvSpPr>
          <p:spPr>
            <a:xfrm flipH="false" flipV="false" rot="0">
              <a:off x="0" y="0"/>
              <a:ext cx="907288" cy="907288"/>
            </a:xfrm>
            <a:custGeom>
              <a:avLst/>
              <a:gdLst/>
              <a:ahLst/>
              <a:cxnLst/>
              <a:rect r="r" b="b" t="t" l="l"/>
              <a:pathLst>
                <a:path h="907288" w="907288">
                  <a:moveTo>
                    <a:pt x="0" y="453644"/>
                  </a:moveTo>
                  <a:cubicBezTo>
                    <a:pt x="0" y="203073"/>
                    <a:pt x="203073" y="0"/>
                    <a:pt x="453644" y="0"/>
                  </a:cubicBezTo>
                  <a:cubicBezTo>
                    <a:pt x="704215" y="0"/>
                    <a:pt x="907288" y="203073"/>
                    <a:pt x="907288" y="453644"/>
                  </a:cubicBezTo>
                  <a:cubicBezTo>
                    <a:pt x="907288" y="704215"/>
                    <a:pt x="704215" y="907288"/>
                    <a:pt x="453644" y="907288"/>
                  </a:cubicBezTo>
                  <a:cubicBezTo>
                    <a:pt x="203073" y="907288"/>
                    <a:pt x="0" y="704215"/>
                    <a:pt x="0" y="453644"/>
                  </a:cubicBezTo>
                  <a:close/>
                </a:path>
              </a:pathLst>
            </a:custGeom>
            <a:solidFill>
              <a:srgbClr val="3E2513"/>
            </a:solidFill>
          </p:spPr>
        </p:sp>
      </p:grpSp>
      <p:sp>
        <p:nvSpPr>
          <p:cNvPr name="Freeform 33" id="33" descr="preencoded.png"/>
          <p:cNvSpPr/>
          <p:nvPr/>
        </p:nvSpPr>
        <p:spPr>
          <a:xfrm flipH="false" flipV="false" rot="0">
            <a:off x="12436971" y="6229350"/>
            <a:ext cx="272057" cy="272057"/>
          </a:xfrm>
          <a:custGeom>
            <a:avLst/>
            <a:gdLst/>
            <a:ahLst/>
            <a:cxnLst/>
            <a:rect r="r" b="b" t="t" l="l"/>
            <a:pathLst>
              <a:path h="272057" w="272057">
                <a:moveTo>
                  <a:pt x="0" y="0"/>
                </a:moveTo>
                <a:lnTo>
                  <a:pt x="272058" y="0"/>
                </a:lnTo>
                <a:lnTo>
                  <a:pt x="272058" y="272057"/>
                </a:lnTo>
                <a:lnTo>
                  <a:pt x="0" y="272057"/>
                </a:lnTo>
                <a:lnTo>
                  <a:pt x="0" y="0"/>
                </a:lnTo>
                <a:close/>
              </a:path>
            </a:pathLst>
          </a:custGeom>
          <a:blipFill>
            <a:blip r:embed="rId8">
              <a:extLst>
                <a:ext uri="{96DAC541-7B7A-43D3-8B79-37D633B846F1}">
                  <asvg:svgBlip xmlns:asvg="http://schemas.microsoft.com/office/drawing/2016/SVG/main" r:embed="rId9"/>
                </a:ext>
              </a:extLst>
            </a:blip>
            <a:stretch>
              <a:fillRect l="0" t="-31034" r="0" b="-31034"/>
            </a:stretch>
          </a:blipFill>
        </p:spPr>
      </p:sp>
      <p:sp>
        <p:nvSpPr>
          <p:cNvPr name="TextBox 34" id="34"/>
          <p:cNvSpPr txBox="true"/>
          <p:nvPr/>
        </p:nvSpPr>
        <p:spPr>
          <a:xfrm rot="0">
            <a:off x="8105626" y="6903839"/>
            <a:ext cx="2835325" cy="382935"/>
          </a:xfrm>
          <a:prstGeom prst="rect">
            <a:avLst/>
          </a:prstGeom>
        </p:spPr>
        <p:txBody>
          <a:bodyPr anchor="t" rtlCol="false" tIns="0" lIns="0" bIns="0" rIns="0">
            <a:spAutoFit/>
          </a:bodyPr>
          <a:lstStyle/>
          <a:p>
            <a:pPr algn="l">
              <a:lnSpc>
                <a:spcPts val="2750"/>
              </a:lnSpc>
            </a:pPr>
            <a:r>
              <a:rPr lang="en-US" sz="2187">
                <a:solidFill>
                  <a:srgbClr val="504C49"/>
                </a:solidFill>
                <a:latin typeface="Arimo"/>
                <a:ea typeface="Arimo"/>
                <a:cs typeface="Arimo"/>
                <a:sym typeface="Arimo"/>
              </a:rPr>
              <a:t>Next Steps</a:t>
            </a:r>
          </a:p>
        </p:txBody>
      </p:sp>
      <p:sp>
        <p:nvSpPr>
          <p:cNvPr name="TextBox 35" id="35"/>
          <p:cNvSpPr txBox="true"/>
          <p:nvPr/>
        </p:nvSpPr>
        <p:spPr>
          <a:xfrm rot="0">
            <a:off x="8105626" y="7356127"/>
            <a:ext cx="893474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Expand dataset with more patient records</a:t>
            </a:r>
          </a:p>
        </p:txBody>
      </p:sp>
      <p:sp>
        <p:nvSpPr>
          <p:cNvPr name="TextBox 36" id="36"/>
          <p:cNvSpPr txBox="true"/>
          <p:nvPr/>
        </p:nvSpPr>
        <p:spPr>
          <a:xfrm rot="0">
            <a:off x="8105626" y="7798296"/>
            <a:ext cx="893474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Test advanced models (Random Forest, Neural Networks)</a:t>
            </a:r>
          </a:p>
        </p:txBody>
      </p:sp>
      <p:sp>
        <p:nvSpPr>
          <p:cNvPr name="TextBox 37" id="37"/>
          <p:cNvSpPr txBox="true"/>
          <p:nvPr/>
        </p:nvSpPr>
        <p:spPr>
          <a:xfrm rot="0">
            <a:off x="8105626" y="8240465"/>
            <a:ext cx="893474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Develop web application for real-time predictions</a:t>
            </a:r>
          </a:p>
        </p:txBody>
      </p:sp>
      <p:sp>
        <p:nvSpPr>
          <p:cNvPr name="TextBox 38" id="38"/>
          <p:cNvSpPr txBox="true"/>
          <p:nvPr/>
        </p:nvSpPr>
        <p:spPr>
          <a:xfrm rot="0">
            <a:off x="8105626" y="8682632"/>
            <a:ext cx="8934748" cy="429517"/>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504C49"/>
                </a:solidFill>
                <a:latin typeface="Source Serif Pro"/>
                <a:ea typeface="Source Serif Pro"/>
                <a:cs typeface="Source Serif Pro"/>
                <a:sym typeface="Source Serif Pro"/>
              </a:rPr>
              <a:t>Integrate with electronic health record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DAG4sHP-cpk</dc:identifier>
  <dcterms:modified xsi:type="dcterms:W3CDTF">2011-08-01T06:04:30Z</dcterms:modified>
  <cp:revision>1</cp:revision>
  <dc:title>Heart-Disease-Prediction-using-Logistic-Regression (2).pptx</dc:title>
</cp:coreProperties>
</file>